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4.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notesSlides/notesSlide5.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notesSlides/notesSlide6.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607" autoAdjust="0"/>
  </p:normalViewPr>
  <p:slideViewPr>
    <p:cSldViewPr>
      <p:cViewPr varScale="1">
        <p:scale>
          <a:sx n="44" d="100"/>
          <a:sy n="44" d="100"/>
        </p:scale>
        <p:origin x="-2052" y="-96"/>
      </p:cViewPr>
      <p:guideLst>
        <p:guide orient="horz" pos="2160"/>
        <p:guide pos="2880"/>
      </p:guideLst>
    </p:cSldViewPr>
  </p:slideViewPr>
  <p:notesTextViewPr>
    <p:cViewPr>
      <p:scale>
        <a:sx n="1" d="1"/>
        <a:sy n="1" d="1"/>
      </p:scale>
      <p:origin x="0" y="4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icel\Documents\Colorado%20State\EDAE%20600\Demographics.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4.xml.rels><?xml version="1.0" encoding="UTF-8" standalone="yes"?>
<Relationships xmlns="http://schemas.openxmlformats.org/package/2006/relationships"><Relationship Id="rId1" Type="http://schemas.openxmlformats.org/officeDocument/2006/relationships/oleObject" Target="file:///C:\Users\Maricel\Documents\Colorado%20State\EDAE%20600\Demographics.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Maricel\Documents\Colorado%20State\EDAE%20600\Demographic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Maricel\Documents\Colorado%20State\EDAE%20600\Demographics.xlsx"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Maricel\Documents\Colorado%20State\EDAE%20600\Demographics.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9.xml.rels><?xml version="1.0" encoding="UTF-8" standalone="yes"?>
<Relationships xmlns="http://schemas.openxmlformats.org/package/2006/relationships"><Relationship Id="rId1" Type="http://schemas.openxmlformats.org/officeDocument/2006/relationships/oleObject" Target="file:///C:\Users\Maricel\Documents\Colorado%20State\EDAE%20600\Demograph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Total</a:t>
            </a:r>
            <a:r>
              <a:rPr lang="en-US" baseline="0"/>
              <a:t> (N=35)</a:t>
            </a:r>
            <a:endParaRPr lang="en-US"/>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Sheet1!$N$7:$N$8</c:f>
              <c:strCache>
                <c:ptCount val="2"/>
                <c:pt idx="0">
                  <c:v>Male</c:v>
                </c:pt>
                <c:pt idx="1">
                  <c:v>Female</c:v>
                </c:pt>
              </c:strCache>
            </c:strRef>
          </c:cat>
          <c:val>
            <c:numRef>
              <c:f>Sheet1!$O$7:$O$8</c:f>
              <c:numCache>
                <c:formatCode>General</c:formatCode>
                <c:ptCount val="2"/>
                <c:pt idx="0">
                  <c:v>8.6</c:v>
                </c:pt>
                <c:pt idx="1">
                  <c:v>91.4</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1"/>
          <c:order val="0"/>
          <c:tx>
            <c:v>Altruistic - Seniority</c:v>
          </c:tx>
          <c:invertIfNegative val="0"/>
          <c:cat>
            <c:strRef>
              <c:f>Sheet9!$Q$5:$Q$7</c:f>
              <c:strCache>
                <c:ptCount val="3"/>
                <c:pt idx="0">
                  <c:v>I want to help my students succeed</c:v>
                </c:pt>
                <c:pt idx="1">
                  <c:v>Teaching is a noble profession</c:v>
                </c:pt>
                <c:pt idx="2">
                  <c:v>Being a teacher can help improve society</c:v>
                </c:pt>
              </c:strCache>
            </c:strRef>
          </c:cat>
          <c:val>
            <c:numRef>
              <c:f>Sheet9!$S$5:$S$7</c:f>
              <c:numCache>
                <c:formatCode>General</c:formatCode>
                <c:ptCount val="3"/>
                <c:pt idx="0">
                  <c:v>5</c:v>
                </c:pt>
                <c:pt idx="1">
                  <c:v>3</c:v>
                </c:pt>
                <c:pt idx="2">
                  <c:v>3</c:v>
                </c:pt>
              </c:numCache>
            </c:numRef>
          </c:val>
        </c:ser>
        <c:dLbls>
          <c:showLegendKey val="0"/>
          <c:showVal val="0"/>
          <c:showCatName val="0"/>
          <c:showSerName val="0"/>
          <c:showPercent val="0"/>
          <c:showBubbleSize val="0"/>
        </c:dLbls>
        <c:gapWidth val="150"/>
        <c:axId val="102237312"/>
        <c:axId val="102238848"/>
      </c:barChart>
      <c:catAx>
        <c:axId val="102237312"/>
        <c:scaling>
          <c:orientation val="minMax"/>
        </c:scaling>
        <c:delete val="0"/>
        <c:axPos val="l"/>
        <c:majorTickMark val="out"/>
        <c:minorTickMark val="none"/>
        <c:tickLblPos val="nextTo"/>
        <c:crossAx val="102238848"/>
        <c:crosses val="autoZero"/>
        <c:auto val="1"/>
        <c:lblAlgn val="ctr"/>
        <c:lblOffset val="100"/>
        <c:noMultiLvlLbl val="0"/>
      </c:catAx>
      <c:valAx>
        <c:axId val="102238848"/>
        <c:scaling>
          <c:orientation val="minMax"/>
        </c:scaling>
        <c:delete val="0"/>
        <c:axPos val="b"/>
        <c:majorGridlines/>
        <c:numFmt formatCode="General" sourceLinked="1"/>
        <c:majorTickMark val="out"/>
        <c:minorTickMark val="none"/>
        <c:tickLblPos val="nextTo"/>
        <c:crossAx val="1022373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1"/>
          <c:order val="0"/>
          <c:tx>
            <c:v>Altruistic- Total</c:v>
          </c:tx>
          <c:invertIfNegative val="0"/>
          <c:cat>
            <c:strRef>
              <c:f>Sheet9!$J$5:$J$7</c:f>
              <c:strCache>
                <c:ptCount val="3"/>
                <c:pt idx="0">
                  <c:v>I want to help my students succeed</c:v>
                </c:pt>
                <c:pt idx="1">
                  <c:v>Teaching is a noble profession</c:v>
                </c:pt>
                <c:pt idx="2">
                  <c:v>Being a teacher can help improve society</c:v>
                </c:pt>
              </c:strCache>
            </c:strRef>
          </c:cat>
          <c:val>
            <c:numRef>
              <c:f>Sheet9!$L$5:$L$7</c:f>
              <c:numCache>
                <c:formatCode>General</c:formatCode>
                <c:ptCount val="3"/>
                <c:pt idx="0">
                  <c:v>4.8</c:v>
                </c:pt>
                <c:pt idx="1">
                  <c:v>4.1429999999999998</c:v>
                </c:pt>
                <c:pt idx="2">
                  <c:v>4.1710000000000003</c:v>
                </c:pt>
              </c:numCache>
            </c:numRef>
          </c:val>
        </c:ser>
        <c:dLbls>
          <c:showLegendKey val="0"/>
          <c:showVal val="0"/>
          <c:showCatName val="0"/>
          <c:showSerName val="0"/>
          <c:showPercent val="0"/>
          <c:showBubbleSize val="0"/>
        </c:dLbls>
        <c:gapWidth val="150"/>
        <c:axId val="6598656"/>
        <c:axId val="6600192"/>
      </c:barChart>
      <c:catAx>
        <c:axId val="6598656"/>
        <c:scaling>
          <c:orientation val="minMax"/>
        </c:scaling>
        <c:delete val="0"/>
        <c:axPos val="l"/>
        <c:majorTickMark val="out"/>
        <c:minorTickMark val="none"/>
        <c:tickLblPos val="nextTo"/>
        <c:crossAx val="6600192"/>
        <c:crosses val="autoZero"/>
        <c:auto val="1"/>
        <c:lblAlgn val="ctr"/>
        <c:lblOffset val="100"/>
        <c:noMultiLvlLbl val="0"/>
      </c:catAx>
      <c:valAx>
        <c:axId val="6600192"/>
        <c:scaling>
          <c:orientation val="minMax"/>
        </c:scaling>
        <c:delete val="0"/>
        <c:axPos val="b"/>
        <c:majorGridlines/>
        <c:numFmt formatCode="General" sourceLinked="1"/>
        <c:majorTickMark val="out"/>
        <c:minorTickMark val="none"/>
        <c:tickLblPos val="nextTo"/>
        <c:crossAx val="65986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1"/>
          <c:order val="0"/>
          <c:tx>
            <c:v>Extrinsic - Total</c:v>
          </c:tx>
          <c:invertIfNegative val="0"/>
          <c:cat>
            <c:strRef>
              <c:f>Sheet9!$J$16:$J$24</c:f>
              <c:strCache>
                <c:ptCount val="9"/>
                <c:pt idx="0">
                  <c:v>Teaching provides extra income</c:v>
                </c:pt>
                <c:pt idx="1">
                  <c:v>The job offers opportunities to socialize with colleagues</c:v>
                </c:pt>
                <c:pt idx="2">
                  <c:v>Teachers have a respectable status</c:v>
                </c:pt>
                <c:pt idx="3">
                  <c:v>Being a teacher can lead to other jobs in the future</c:v>
                </c:pt>
                <c:pt idx="4">
                  <c:v>Other people influenced me to become a teacher</c:v>
                </c:pt>
                <c:pt idx="5">
                  <c:v>I can get a job as a teacher in another country</c:v>
                </c:pt>
                <c:pt idx="6">
                  <c:v>I can get a job as a teacher in another part of the country</c:v>
                </c:pt>
                <c:pt idx="7">
                  <c:v>Teaching is better than previous jobs I had</c:v>
                </c:pt>
                <c:pt idx="8">
                  <c:v>There is flexibility on time</c:v>
                </c:pt>
              </c:strCache>
            </c:strRef>
          </c:cat>
          <c:val>
            <c:numRef>
              <c:f>Sheet9!$L$16:$L$24</c:f>
              <c:numCache>
                <c:formatCode>General</c:formatCode>
                <c:ptCount val="9"/>
                <c:pt idx="0">
                  <c:v>3.657</c:v>
                </c:pt>
                <c:pt idx="1">
                  <c:v>3.1709999999999998</c:v>
                </c:pt>
                <c:pt idx="2">
                  <c:v>3.5139999999999998</c:v>
                </c:pt>
                <c:pt idx="3">
                  <c:v>3.4569999999999999</c:v>
                </c:pt>
                <c:pt idx="4">
                  <c:v>2.6859999999999999</c:v>
                </c:pt>
                <c:pt idx="5">
                  <c:v>3.4289999999999998</c:v>
                </c:pt>
                <c:pt idx="6">
                  <c:v>3.343</c:v>
                </c:pt>
                <c:pt idx="7">
                  <c:v>3.657</c:v>
                </c:pt>
                <c:pt idx="8">
                  <c:v>4.343</c:v>
                </c:pt>
              </c:numCache>
            </c:numRef>
          </c:val>
        </c:ser>
        <c:dLbls>
          <c:showLegendKey val="0"/>
          <c:showVal val="0"/>
          <c:showCatName val="0"/>
          <c:showSerName val="0"/>
          <c:showPercent val="0"/>
          <c:showBubbleSize val="0"/>
        </c:dLbls>
        <c:gapWidth val="150"/>
        <c:axId val="6659456"/>
        <c:axId val="37332096"/>
      </c:barChart>
      <c:catAx>
        <c:axId val="6659456"/>
        <c:scaling>
          <c:orientation val="minMax"/>
        </c:scaling>
        <c:delete val="0"/>
        <c:axPos val="l"/>
        <c:majorTickMark val="out"/>
        <c:minorTickMark val="none"/>
        <c:tickLblPos val="nextTo"/>
        <c:crossAx val="37332096"/>
        <c:crosses val="autoZero"/>
        <c:auto val="1"/>
        <c:lblAlgn val="ctr"/>
        <c:lblOffset val="100"/>
        <c:noMultiLvlLbl val="0"/>
      </c:catAx>
      <c:valAx>
        <c:axId val="37332096"/>
        <c:scaling>
          <c:orientation val="minMax"/>
        </c:scaling>
        <c:delete val="0"/>
        <c:axPos val="b"/>
        <c:majorGridlines/>
        <c:numFmt formatCode="General" sourceLinked="1"/>
        <c:majorTickMark val="out"/>
        <c:minorTickMark val="none"/>
        <c:tickLblPos val="nextTo"/>
        <c:crossAx val="6659456"/>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bar"/>
        <c:grouping val="clustered"/>
        <c:varyColors val="0"/>
        <c:ser>
          <c:idx val="1"/>
          <c:order val="0"/>
          <c:tx>
            <c:v>Extrinsic- Seniority</c:v>
          </c:tx>
          <c:invertIfNegative val="0"/>
          <c:cat>
            <c:strRef>
              <c:f>Sheet9!$Q$16:$Q$24</c:f>
              <c:strCache>
                <c:ptCount val="9"/>
                <c:pt idx="0">
                  <c:v>Teaching provides extra income</c:v>
                </c:pt>
                <c:pt idx="1">
                  <c:v>The job offers opportunities to socialize with colleagues</c:v>
                </c:pt>
                <c:pt idx="2">
                  <c:v>Teachers have a respectable status</c:v>
                </c:pt>
                <c:pt idx="3">
                  <c:v>Being a teacher can lead to other jobs in the future</c:v>
                </c:pt>
                <c:pt idx="4">
                  <c:v>Other people influenced me to become a teacher</c:v>
                </c:pt>
                <c:pt idx="5">
                  <c:v>I can get a job as a teacher in another country</c:v>
                </c:pt>
                <c:pt idx="6">
                  <c:v>I can get a job as a teacher in another part of the country</c:v>
                </c:pt>
                <c:pt idx="7">
                  <c:v>Teaching is better than previous jobs I had</c:v>
                </c:pt>
                <c:pt idx="8">
                  <c:v>There is flexibility on time</c:v>
                </c:pt>
              </c:strCache>
            </c:strRef>
          </c:cat>
          <c:val>
            <c:numRef>
              <c:f>Sheet9!$S$16:$S$24</c:f>
              <c:numCache>
                <c:formatCode>General</c:formatCode>
                <c:ptCount val="9"/>
                <c:pt idx="0">
                  <c:v>3.3330000000000002</c:v>
                </c:pt>
                <c:pt idx="1">
                  <c:v>3.6669999999999998</c:v>
                </c:pt>
                <c:pt idx="2">
                  <c:v>2</c:v>
                </c:pt>
                <c:pt idx="3">
                  <c:v>3</c:v>
                </c:pt>
                <c:pt idx="4">
                  <c:v>2</c:v>
                </c:pt>
                <c:pt idx="5">
                  <c:v>3</c:v>
                </c:pt>
                <c:pt idx="6">
                  <c:v>2.6666666666666665</c:v>
                </c:pt>
                <c:pt idx="7">
                  <c:v>2.6669999999999998</c:v>
                </c:pt>
                <c:pt idx="8">
                  <c:v>4</c:v>
                </c:pt>
              </c:numCache>
            </c:numRef>
          </c:val>
        </c:ser>
        <c:dLbls>
          <c:showLegendKey val="0"/>
          <c:showVal val="0"/>
          <c:showCatName val="0"/>
          <c:showSerName val="0"/>
          <c:showPercent val="0"/>
          <c:showBubbleSize val="0"/>
        </c:dLbls>
        <c:gapWidth val="150"/>
        <c:axId val="36872960"/>
        <c:axId val="36874496"/>
      </c:barChart>
      <c:catAx>
        <c:axId val="36872960"/>
        <c:scaling>
          <c:orientation val="minMax"/>
        </c:scaling>
        <c:delete val="0"/>
        <c:axPos val="l"/>
        <c:majorTickMark val="out"/>
        <c:minorTickMark val="none"/>
        <c:tickLblPos val="nextTo"/>
        <c:crossAx val="36874496"/>
        <c:crosses val="autoZero"/>
        <c:auto val="1"/>
        <c:lblAlgn val="ctr"/>
        <c:lblOffset val="100"/>
        <c:noMultiLvlLbl val="0"/>
      </c:catAx>
      <c:valAx>
        <c:axId val="36874496"/>
        <c:scaling>
          <c:orientation val="minMax"/>
        </c:scaling>
        <c:delete val="0"/>
        <c:axPos val="b"/>
        <c:majorGridlines/>
        <c:numFmt formatCode="General" sourceLinked="1"/>
        <c:majorTickMark val="out"/>
        <c:minorTickMark val="none"/>
        <c:tickLblPos val="nextTo"/>
        <c:crossAx val="36872960"/>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Sheet10!$C$4:$C$21</c:f>
              <c:strCache>
                <c:ptCount val="18"/>
                <c:pt idx="0">
                  <c:v>Teaching provides extra income</c:v>
                </c:pt>
                <c:pt idx="1">
                  <c:v>The job offers opportunities to socialize with colleagues</c:v>
                </c:pt>
                <c:pt idx="2">
                  <c:v>There is flexibility on time</c:v>
                </c:pt>
                <c:pt idx="3">
                  <c:v>I enjoy the Berlitz method</c:v>
                </c:pt>
                <c:pt idx="4">
                  <c:v>I am a good teacher</c:v>
                </c:pt>
                <c:pt idx="5">
                  <c:v>I want to help my students succeed</c:v>
                </c:pt>
                <c:pt idx="6">
                  <c:v>Teaching is a noble profession</c:v>
                </c:pt>
                <c:pt idx="7">
                  <c:v>Teachers have a respectable status</c:v>
                </c:pt>
                <c:pt idx="8">
                  <c:v>I like the activity of classroom teaching</c:v>
                </c:pt>
                <c:pt idx="9">
                  <c:v>I have a personality that is suited for teaching</c:v>
                </c:pt>
                <c:pt idx="10">
                  <c:v>Teaching is better than previous jobs I had</c:v>
                </c:pt>
                <c:pt idx="11">
                  <c:v>I can get a job as a teacher in another part of the country</c:v>
                </c:pt>
                <c:pt idx="12">
                  <c:v>Language teaching is important to me</c:v>
                </c:pt>
                <c:pt idx="13">
                  <c:v>The language I teach is important to my students</c:v>
                </c:pt>
                <c:pt idx="14">
                  <c:v>Being a teacher can help improve society</c:v>
                </c:pt>
                <c:pt idx="15">
                  <c:v>Being a teacher can lead to other jobs in the future</c:v>
                </c:pt>
                <c:pt idx="16">
                  <c:v>Other people influenced me to become a teacher</c:v>
                </c:pt>
                <c:pt idx="17">
                  <c:v>I can get a job as a teacher in another country</c:v>
                </c:pt>
              </c:strCache>
            </c:strRef>
          </c:cat>
          <c:val>
            <c:numRef>
              <c:f>Sheet10!$D$4:$D$21</c:f>
              <c:numCache>
                <c:formatCode>General</c:formatCode>
                <c:ptCount val="18"/>
              </c:numCache>
            </c:numRef>
          </c:val>
        </c:ser>
        <c:ser>
          <c:idx val="1"/>
          <c:order val="1"/>
          <c:tx>
            <c:v>Group 1</c:v>
          </c:tx>
          <c:invertIfNegative val="0"/>
          <c:cat>
            <c:strRef>
              <c:f>Sheet10!$C$4:$C$21</c:f>
              <c:strCache>
                <c:ptCount val="18"/>
                <c:pt idx="0">
                  <c:v>Teaching provides extra income</c:v>
                </c:pt>
                <c:pt idx="1">
                  <c:v>The job offers opportunities to socialize with colleagues</c:v>
                </c:pt>
                <c:pt idx="2">
                  <c:v>There is flexibility on time</c:v>
                </c:pt>
                <c:pt idx="3">
                  <c:v>I enjoy the Berlitz method</c:v>
                </c:pt>
                <c:pt idx="4">
                  <c:v>I am a good teacher</c:v>
                </c:pt>
                <c:pt idx="5">
                  <c:v>I want to help my students succeed</c:v>
                </c:pt>
                <c:pt idx="6">
                  <c:v>Teaching is a noble profession</c:v>
                </c:pt>
                <c:pt idx="7">
                  <c:v>Teachers have a respectable status</c:v>
                </c:pt>
                <c:pt idx="8">
                  <c:v>I like the activity of classroom teaching</c:v>
                </c:pt>
                <c:pt idx="9">
                  <c:v>I have a personality that is suited for teaching</c:v>
                </c:pt>
                <c:pt idx="10">
                  <c:v>Teaching is better than previous jobs I had</c:v>
                </c:pt>
                <c:pt idx="11">
                  <c:v>I can get a job as a teacher in another part of the country</c:v>
                </c:pt>
                <c:pt idx="12">
                  <c:v>Language teaching is important to me</c:v>
                </c:pt>
                <c:pt idx="13">
                  <c:v>The language I teach is important to my students</c:v>
                </c:pt>
                <c:pt idx="14">
                  <c:v>Being a teacher can help improve society</c:v>
                </c:pt>
                <c:pt idx="15">
                  <c:v>Being a teacher can lead to other jobs in the future</c:v>
                </c:pt>
                <c:pt idx="16">
                  <c:v>Other people influenced me to become a teacher</c:v>
                </c:pt>
                <c:pt idx="17">
                  <c:v>I can get a job as a teacher in another country</c:v>
                </c:pt>
              </c:strCache>
            </c:strRef>
          </c:cat>
          <c:val>
            <c:numRef>
              <c:f>Sheet10!$E$4:$E$21</c:f>
              <c:numCache>
                <c:formatCode>General</c:formatCode>
                <c:ptCount val="18"/>
                <c:pt idx="0">
                  <c:v>3.6</c:v>
                </c:pt>
                <c:pt idx="1">
                  <c:v>3.4</c:v>
                </c:pt>
                <c:pt idx="2">
                  <c:v>3.8</c:v>
                </c:pt>
                <c:pt idx="3">
                  <c:v>3.4</c:v>
                </c:pt>
                <c:pt idx="4">
                  <c:v>4.4000000000000004</c:v>
                </c:pt>
                <c:pt idx="5">
                  <c:v>4.8</c:v>
                </c:pt>
                <c:pt idx="6">
                  <c:v>4.4000000000000004</c:v>
                </c:pt>
                <c:pt idx="7">
                  <c:v>4.2</c:v>
                </c:pt>
                <c:pt idx="8">
                  <c:v>4.5999999999999996</c:v>
                </c:pt>
                <c:pt idx="9">
                  <c:v>4.4000000000000004</c:v>
                </c:pt>
                <c:pt idx="10">
                  <c:v>3</c:v>
                </c:pt>
                <c:pt idx="11">
                  <c:v>3.6</c:v>
                </c:pt>
                <c:pt idx="12">
                  <c:v>4.2</c:v>
                </c:pt>
                <c:pt idx="13">
                  <c:v>4</c:v>
                </c:pt>
                <c:pt idx="14">
                  <c:v>3.8</c:v>
                </c:pt>
                <c:pt idx="15">
                  <c:v>3.2</c:v>
                </c:pt>
                <c:pt idx="16">
                  <c:v>2.6</c:v>
                </c:pt>
                <c:pt idx="17">
                  <c:v>3.2</c:v>
                </c:pt>
              </c:numCache>
            </c:numRef>
          </c:val>
        </c:ser>
        <c:dLbls>
          <c:showLegendKey val="0"/>
          <c:showVal val="0"/>
          <c:showCatName val="0"/>
          <c:showSerName val="0"/>
          <c:showPercent val="0"/>
          <c:showBubbleSize val="0"/>
        </c:dLbls>
        <c:gapWidth val="150"/>
        <c:axId val="103785216"/>
        <c:axId val="103786752"/>
      </c:barChart>
      <c:catAx>
        <c:axId val="103785216"/>
        <c:scaling>
          <c:orientation val="minMax"/>
        </c:scaling>
        <c:delete val="0"/>
        <c:axPos val="l"/>
        <c:majorTickMark val="out"/>
        <c:minorTickMark val="none"/>
        <c:tickLblPos val="nextTo"/>
        <c:crossAx val="103786752"/>
        <c:crosses val="autoZero"/>
        <c:auto val="1"/>
        <c:lblAlgn val="ctr"/>
        <c:lblOffset val="100"/>
        <c:noMultiLvlLbl val="0"/>
      </c:catAx>
      <c:valAx>
        <c:axId val="103786752"/>
        <c:scaling>
          <c:orientation val="minMax"/>
        </c:scaling>
        <c:delete val="0"/>
        <c:axPos val="b"/>
        <c:majorGridlines/>
        <c:numFmt formatCode="General" sourceLinked="1"/>
        <c:majorTickMark val="out"/>
        <c:minorTickMark val="none"/>
        <c:tickLblPos val="nextTo"/>
        <c:crossAx val="103785216"/>
        <c:crosses val="autoZero"/>
        <c:crossBetween val="between"/>
      </c:valAx>
    </c:plotArea>
    <c:legend>
      <c:legendPos val="r"/>
      <c:legendEntry>
        <c:idx val="1"/>
        <c:delete val="1"/>
      </c:legendEntry>
      <c:layout/>
      <c:overlay val="0"/>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Sheet10!$S$6:$S$23</c:f>
              <c:strCache>
                <c:ptCount val="18"/>
                <c:pt idx="0">
                  <c:v>Teaching provides extra income</c:v>
                </c:pt>
                <c:pt idx="1">
                  <c:v>The job offers opportunities to socialize with colleagues</c:v>
                </c:pt>
                <c:pt idx="2">
                  <c:v>There is flexibility on time</c:v>
                </c:pt>
                <c:pt idx="3">
                  <c:v>I enjoy the Berlitz method</c:v>
                </c:pt>
                <c:pt idx="4">
                  <c:v>I am a good teacher</c:v>
                </c:pt>
                <c:pt idx="5">
                  <c:v>I want to help my students succeed</c:v>
                </c:pt>
                <c:pt idx="6">
                  <c:v>Teaching is a noble profession</c:v>
                </c:pt>
                <c:pt idx="7">
                  <c:v>Teachers have a respectable status</c:v>
                </c:pt>
                <c:pt idx="8">
                  <c:v>I like the activity of classroom teaching</c:v>
                </c:pt>
                <c:pt idx="9">
                  <c:v>I have a personality that is suited for teaching</c:v>
                </c:pt>
                <c:pt idx="10">
                  <c:v>Teaching is better than previous jobs I had</c:v>
                </c:pt>
                <c:pt idx="11">
                  <c:v>I can get a job as a teacher in another part of the country</c:v>
                </c:pt>
                <c:pt idx="12">
                  <c:v>Language teaching is important to me</c:v>
                </c:pt>
                <c:pt idx="13">
                  <c:v>The language I teach is important to my students</c:v>
                </c:pt>
                <c:pt idx="14">
                  <c:v>Being a teacher can help improve society</c:v>
                </c:pt>
                <c:pt idx="15">
                  <c:v>Being a teacher can lead to other jobs in the future</c:v>
                </c:pt>
                <c:pt idx="16">
                  <c:v>Other people influenced me to become a teacher</c:v>
                </c:pt>
                <c:pt idx="17">
                  <c:v>I can get a job as a teacher in another country</c:v>
                </c:pt>
              </c:strCache>
            </c:strRef>
          </c:cat>
          <c:val>
            <c:numRef>
              <c:f>Sheet10!$T$6:$T$23</c:f>
              <c:numCache>
                <c:formatCode>General</c:formatCode>
                <c:ptCount val="18"/>
              </c:numCache>
            </c:numRef>
          </c:val>
        </c:ser>
        <c:ser>
          <c:idx val="1"/>
          <c:order val="1"/>
          <c:tx>
            <c:v>Group 2</c:v>
          </c:tx>
          <c:invertIfNegative val="0"/>
          <c:cat>
            <c:strRef>
              <c:f>Sheet10!$S$6:$S$23</c:f>
              <c:strCache>
                <c:ptCount val="18"/>
                <c:pt idx="0">
                  <c:v>Teaching provides extra income</c:v>
                </c:pt>
                <c:pt idx="1">
                  <c:v>The job offers opportunities to socialize with colleagues</c:v>
                </c:pt>
                <c:pt idx="2">
                  <c:v>There is flexibility on time</c:v>
                </c:pt>
                <c:pt idx="3">
                  <c:v>I enjoy the Berlitz method</c:v>
                </c:pt>
                <c:pt idx="4">
                  <c:v>I am a good teacher</c:v>
                </c:pt>
                <c:pt idx="5">
                  <c:v>I want to help my students succeed</c:v>
                </c:pt>
                <c:pt idx="6">
                  <c:v>Teaching is a noble profession</c:v>
                </c:pt>
                <c:pt idx="7">
                  <c:v>Teachers have a respectable status</c:v>
                </c:pt>
                <c:pt idx="8">
                  <c:v>I like the activity of classroom teaching</c:v>
                </c:pt>
                <c:pt idx="9">
                  <c:v>I have a personality that is suited for teaching</c:v>
                </c:pt>
                <c:pt idx="10">
                  <c:v>Teaching is better than previous jobs I had</c:v>
                </c:pt>
                <c:pt idx="11">
                  <c:v>I can get a job as a teacher in another part of the country</c:v>
                </c:pt>
                <c:pt idx="12">
                  <c:v>Language teaching is important to me</c:v>
                </c:pt>
                <c:pt idx="13">
                  <c:v>The language I teach is important to my students</c:v>
                </c:pt>
                <c:pt idx="14">
                  <c:v>Being a teacher can help improve society</c:v>
                </c:pt>
                <c:pt idx="15">
                  <c:v>Being a teacher can lead to other jobs in the future</c:v>
                </c:pt>
                <c:pt idx="16">
                  <c:v>Other people influenced me to become a teacher</c:v>
                </c:pt>
                <c:pt idx="17">
                  <c:v>I can get a job as a teacher in another country</c:v>
                </c:pt>
              </c:strCache>
            </c:strRef>
          </c:cat>
          <c:val>
            <c:numRef>
              <c:f>Sheet10!$U$6:$U$23</c:f>
              <c:numCache>
                <c:formatCode>General</c:formatCode>
                <c:ptCount val="18"/>
                <c:pt idx="0">
                  <c:v>3.6666666666666665</c:v>
                </c:pt>
                <c:pt idx="1">
                  <c:v>3.1333333333333333</c:v>
                </c:pt>
                <c:pt idx="2">
                  <c:v>4.4333333333333336</c:v>
                </c:pt>
                <c:pt idx="3">
                  <c:v>4</c:v>
                </c:pt>
                <c:pt idx="4">
                  <c:v>4.5</c:v>
                </c:pt>
                <c:pt idx="5">
                  <c:v>4.8</c:v>
                </c:pt>
                <c:pt idx="6">
                  <c:v>4.0999999999999996</c:v>
                </c:pt>
                <c:pt idx="7">
                  <c:v>3.4</c:v>
                </c:pt>
                <c:pt idx="8">
                  <c:v>4.166666666666667</c:v>
                </c:pt>
                <c:pt idx="9">
                  <c:v>4.5</c:v>
                </c:pt>
                <c:pt idx="10">
                  <c:v>3.7666666666666666</c:v>
                </c:pt>
                <c:pt idx="11">
                  <c:v>3.3</c:v>
                </c:pt>
                <c:pt idx="12">
                  <c:v>4.2333333333333334</c:v>
                </c:pt>
                <c:pt idx="13">
                  <c:v>4.5666666666666664</c:v>
                </c:pt>
                <c:pt idx="14">
                  <c:v>4.2333333333333334</c:v>
                </c:pt>
                <c:pt idx="15">
                  <c:v>3.5</c:v>
                </c:pt>
                <c:pt idx="16">
                  <c:v>2.7</c:v>
                </c:pt>
                <c:pt idx="17">
                  <c:v>3.4666666666666668</c:v>
                </c:pt>
              </c:numCache>
            </c:numRef>
          </c:val>
        </c:ser>
        <c:dLbls>
          <c:showLegendKey val="0"/>
          <c:showVal val="0"/>
          <c:showCatName val="0"/>
          <c:showSerName val="0"/>
          <c:showPercent val="0"/>
          <c:showBubbleSize val="0"/>
        </c:dLbls>
        <c:gapWidth val="150"/>
        <c:axId val="112551040"/>
        <c:axId val="112552576"/>
      </c:barChart>
      <c:catAx>
        <c:axId val="112551040"/>
        <c:scaling>
          <c:orientation val="minMax"/>
        </c:scaling>
        <c:delete val="0"/>
        <c:axPos val="l"/>
        <c:majorTickMark val="out"/>
        <c:minorTickMark val="none"/>
        <c:tickLblPos val="nextTo"/>
        <c:crossAx val="112552576"/>
        <c:crosses val="autoZero"/>
        <c:auto val="1"/>
        <c:lblAlgn val="ctr"/>
        <c:lblOffset val="100"/>
        <c:noMultiLvlLbl val="0"/>
      </c:catAx>
      <c:valAx>
        <c:axId val="112552576"/>
        <c:scaling>
          <c:orientation val="minMax"/>
        </c:scaling>
        <c:delete val="0"/>
        <c:axPos val="b"/>
        <c:majorGridlines/>
        <c:numFmt formatCode="General" sourceLinked="1"/>
        <c:majorTickMark val="out"/>
        <c:minorTickMark val="none"/>
        <c:tickLblPos val="nextTo"/>
        <c:crossAx val="112551040"/>
        <c:crosses val="autoZero"/>
        <c:crossBetween val="between"/>
      </c:valAx>
    </c:plotArea>
    <c:legend>
      <c:legendPos val="r"/>
      <c:legendEntry>
        <c:idx val="1"/>
        <c:delete val="1"/>
      </c:legendEntry>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Group 1</a:t>
            </a:r>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Sheet1!$P$7:$P$8</c:f>
              <c:strCache>
                <c:ptCount val="2"/>
                <c:pt idx="0">
                  <c:v>Male</c:v>
                </c:pt>
                <c:pt idx="1">
                  <c:v>Female</c:v>
                </c:pt>
              </c:strCache>
            </c:strRef>
          </c:cat>
          <c:val>
            <c:numRef>
              <c:f>Sheet1!$Q$7:$Q$8</c:f>
              <c:numCache>
                <c:formatCode>General</c:formatCode>
                <c:ptCount val="2"/>
                <c:pt idx="0">
                  <c:v>0</c:v>
                </c:pt>
                <c:pt idx="1">
                  <c:v>100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Group</a:t>
            </a:r>
            <a:r>
              <a:rPr lang="en-US" baseline="0"/>
              <a:t> 2</a:t>
            </a:r>
            <a:endParaRPr lang="en-US"/>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Sheet1!$R$7:$R$8</c:f>
              <c:strCache>
                <c:ptCount val="2"/>
                <c:pt idx="0">
                  <c:v>Male</c:v>
                </c:pt>
                <c:pt idx="1">
                  <c:v>Female</c:v>
                </c:pt>
              </c:strCache>
            </c:strRef>
          </c:cat>
          <c:val>
            <c:numRef>
              <c:f>Sheet1!$S$7:$S$8</c:f>
              <c:numCache>
                <c:formatCode>General</c:formatCode>
                <c:ptCount val="2"/>
                <c:pt idx="0">
                  <c:v>10</c:v>
                </c:pt>
                <c:pt idx="1">
                  <c:v>90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v>Total </c:v>
          </c:tx>
          <c:invertIfNegative val="0"/>
          <c:cat>
            <c:strRef>
              <c:f>Sheet1!$N$10:$N$16</c:f>
              <c:strCache>
                <c:ptCount val="7"/>
                <c:pt idx="0">
                  <c:v>20's</c:v>
                </c:pt>
                <c:pt idx="1">
                  <c:v>30's</c:v>
                </c:pt>
                <c:pt idx="2">
                  <c:v>40's</c:v>
                </c:pt>
                <c:pt idx="3">
                  <c:v>50's</c:v>
                </c:pt>
                <c:pt idx="4">
                  <c:v>60's</c:v>
                </c:pt>
                <c:pt idx="5">
                  <c:v>70's</c:v>
                </c:pt>
                <c:pt idx="6">
                  <c:v>80's</c:v>
                </c:pt>
              </c:strCache>
            </c:strRef>
          </c:cat>
          <c:val>
            <c:numRef>
              <c:f>Sheet1!$O$10:$O$16</c:f>
              <c:numCache>
                <c:formatCode>General</c:formatCode>
                <c:ptCount val="7"/>
                <c:pt idx="0">
                  <c:v>17</c:v>
                </c:pt>
                <c:pt idx="1">
                  <c:v>14</c:v>
                </c:pt>
                <c:pt idx="2">
                  <c:v>26</c:v>
                </c:pt>
                <c:pt idx="3">
                  <c:v>11</c:v>
                </c:pt>
                <c:pt idx="4">
                  <c:v>23</c:v>
                </c:pt>
                <c:pt idx="5">
                  <c:v>6</c:v>
                </c:pt>
                <c:pt idx="6">
                  <c:v>3</c:v>
                </c:pt>
              </c:numCache>
            </c:numRef>
          </c:val>
        </c:ser>
        <c:dLbls>
          <c:showLegendKey val="0"/>
          <c:showVal val="0"/>
          <c:showCatName val="0"/>
          <c:showSerName val="0"/>
          <c:showPercent val="0"/>
          <c:showBubbleSize val="0"/>
        </c:dLbls>
        <c:gapWidth val="150"/>
        <c:axId val="102127104"/>
        <c:axId val="102128640"/>
      </c:barChart>
      <c:catAx>
        <c:axId val="102127104"/>
        <c:scaling>
          <c:orientation val="minMax"/>
        </c:scaling>
        <c:delete val="0"/>
        <c:axPos val="b"/>
        <c:majorTickMark val="out"/>
        <c:minorTickMark val="none"/>
        <c:tickLblPos val="nextTo"/>
        <c:crossAx val="102128640"/>
        <c:crosses val="autoZero"/>
        <c:auto val="1"/>
        <c:lblAlgn val="ctr"/>
        <c:lblOffset val="100"/>
        <c:noMultiLvlLbl val="0"/>
      </c:catAx>
      <c:valAx>
        <c:axId val="102128640"/>
        <c:scaling>
          <c:orientation val="minMax"/>
        </c:scaling>
        <c:delete val="0"/>
        <c:axPos val="l"/>
        <c:majorGridlines/>
        <c:numFmt formatCode="General" sourceLinked="1"/>
        <c:majorTickMark val="out"/>
        <c:minorTickMark val="none"/>
        <c:tickLblPos val="nextTo"/>
        <c:crossAx val="10212710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v>Group 1</c:v>
          </c:tx>
          <c:invertIfNegative val="0"/>
          <c:cat>
            <c:strRef>
              <c:f>Sheet1!$P$10:$P$16</c:f>
              <c:strCache>
                <c:ptCount val="7"/>
                <c:pt idx="0">
                  <c:v>20's</c:v>
                </c:pt>
                <c:pt idx="1">
                  <c:v>30's</c:v>
                </c:pt>
                <c:pt idx="2">
                  <c:v>40's</c:v>
                </c:pt>
                <c:pt idx="3">
                  <c:v>50's</c:v>
                </c:pt>
                <c:pt idx="4">
                  <c:v>60's</c:v>
                </c:pt>
                <c:pt idx="5">
                  <c:v>70's</c:v>
                </c:pt>
                <c:pt idx="6">
                  <c:v>80's</c:v>
                </c:pt>
              </c:strCache>
            </c:strRef>
          </c:cat>
          <c:val>
            <c:numRef>
              <c:f>Sheet1!$Q$10:$Q$16</c:f>
              <c:numCache>
                <c:formatCode>General</c:formatCode>
                <c:ptCount val="7"/>
                <c:pt idx="0">
                  <c:v>40</c:v>
                </c:pt>
                <c:pt idx="1">
                  <c:v>0</c:v>
                </c:pt>
                <c:pt idx="2">
                  <c:v>40</c:v>
                </c:pt>
                <c:pt idx="3">
                  <c:v>20</c:v>
                </c:pt>
                <c:pt idx="4">
                  <c:v>0</c:v>
                </c:pt>
                <c:pt idx="5">
                  <c:v>0</c:v>
                </c:pt>
                <c:pt idx="6">
                  <c:v>0</c:v>
                </c:pt>
              </c:numCache>
            </c:numRef>
          </c:val>
        </c:ser>
        <c:dLbls>
          <c:showLegendKey val="0"/>
          <c:showVal val="0"/>
          <c:showCatName val="0"/>
          <c:showSerName val="0"/>
          <c:showPercent val="0"/>
          <c:showBubbleSize val="0"/>
        </c:dLbls>
        <c:gapWidth val="150"/>
        <c:axId val="102157312"/>
        <c:axId val="102159104"/>
      </c:barChart>
      <c:catAx>
        <c:axId val="102157312"/>
        <c:scaling>
          <c:orientation val="minMax"/>
        </c:scaling>
        <c:delete val="0"/>
        <c:axPos val="b"/>
        <c:majorTickMark val="out"/>
        <c:minorTickMark val="none"/>
        <c:tickLblPos val="nextTo"/>
        <c:crossAx val="102159104"/>
        <c:crosses val="autoZero"/>
        <c:auto val="1"/>
        <c:lblAlgn val="ctr"/>
        <c:lblOffset val="100"/>
        <c:noMultiLvlLbl val="0"/>
      </c:catAx>
      <c:valAx>
        <c:axId val="102159104"/>
        <c:scaling>
          <c:orientation val="minMax"/>
        </c:scaling>
        <c:delete val="0"/>
        <c:axPos val="l"/>
        <c:majorGridlines/>
        <c:numFmt formatCode="General" sourceLinked="1"/>
        <c:majorTickMark val="out"/>
        <c:minorTickMark val="none"/>
        <c:tickLblPos val="nextTo"/>
        <c:crossAx val="10215731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v>Group 2</c:v>
          </c:tx>
          <c:invertIfNegative val="0"/>
          <c:cat>
            <c:strRef>
              <c:f>Sheet1!$R$10:$R$16</c:f>
              <c:strCache>
                <c:ptCount val="7"/>
                <c:pt idx="0">
                  <c:v>20's</c:v>
                </c:pt>
                <c:pt idx="1">
                  <c:v>30's</c:v>
                </c:pt>
                <c:pt idx="2">
                  <c:v>40's</c:v>
                </c:pt>
                <c:pt idx="3">
                  <c:v>50's</c:v>
                </c:pt>
                <c:pt idx="4">
                  <c:v>60's</c:v>
                </c:pt>
                <c:pt idx="5">
                  <c:v>70's</c:v>
                </c:pt>
                <c:pt idx="6">
                  <c:v>80's</c:v>
                </c:pt>
              </c:strCache>
            </c:strRef>
          </c:cat>
          <c:val>
            <c:numRef>
              <c:f>Sheet1!$S$10:$S$16</c:f>
              <c:numCache>
                <c:formatCode>General</c:formatCode>
                <c:ptCount val="7"/>
                <c:pt idx="0">
                  <c:v>13</c:v>
                </c:pt>
                <c:pt idx="1">
                  <c:v>17</c:v>
                </c:pt>
                <c:pt idx="2">
                  <c:v>23</c:v>
                </c:pt>
                <c:pt idx="3">
                  <c:v>10</c:v>
                </c:pt>
                <c:pt idx="4">
                  <c:v>27</c:v>
                </c:pt>
                <c:pt idx="5">
                  <c:v>7</c:v>
                </c:pt>
                <c:pt idx="6">
                  <c:v>3</c:v>
                </c:pt>
              </c:numCache>
            </c:numRef>
          </c:val>
        </c:ser>
        <c:dLbls>
          <c:showLegendKey val="0"/>
          <c:showVal val="0"/>
          <c:showCatName val="0"/>
          <c:showSerName val="0"/>
          <c:showPercent val="0"/>
          <c:showBubbleSize val="0"/>
        </c:dLbls>
        <c:gapWidth val="150"/>
        <c:axId val="102269696"/>
        <c:axId val="102271232"/>
      </c:barChart>
      <c:catAx>
        <c:axId val="102269696"/>
        <c:scaling>
          <c:orientation val="minMax"/>
        </c:scaling>
        <c:delete val="0"/>
        <c:axPos val="b"/>
        <c:majorTickMark val="out"/>
        <c:minorTickMark val="none"/>
        <c:tickLblPos val="nextTo"/>
        <c:crossAx val="102271232"/>
        <c:crosses val="autoZero"/>
        <c:auto val="1"/>
        <c:lblAlgn val="ctr"/>
        <c:lblOffset val="100"/>
        <c:noMultiLvlLbl val="0"/>
      </c:catAx>
      <c:valAx>
        <c:axId val="102271232"/>
        <c:scaling>
          <c:orientation val="minMax"/>
        </c:scaling>
        <c:delete val="0"/>
        <c:axPos val="l"/>
        <c:majorGridlines/>
        <c:numFmt formatCode="General" sourceLinked="1"/>
        <c:majorTickMark val="out"/>
        <c:minorTickMark val="none"/>
        <c:tickLblPos val="nextTo"/>
        <c:crossAx val="10226969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aseline="0" dirty="0" smtClean="0"/>
              <a:t> </a:t>
            </a:r>
            <a:r>
              <a:rPr lang="en-US" baseline="0" dirty="0"/>
              <a:t>Total</a:t>
            </a:r>
            <a:endParaRPr lang="en-US" dirty="0"/>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Sheet1!$N$20:$N$24</c:f>
              <c:strCache>
                <c:ptCount val="5"/>
                <c:pt idx="0">
                  <c:v>0-1</c:v>
                </c:pt>
                <c:pt idx="1">
                  <c:v>2 to 5</c:v>
                </c:pt>
                <c:pt idx="2">
                  <c:v>6 to 10</c:v>
                </c:pt>
                <c:pt idx="3">
                  <c:v>11 to 15</c:v>
                </c:pt>
                <c:pt idx="4">
                  <c:v>16-20</c:v>
                </c:pt>
              </c:strCache>
            </c:strRef>
          </c:cat>
          <c:val>
            <c:numRef>
              <c:f>Sheet1!$O$20:$O$24</c:f>
              <c:numCache>
                <c:formatCode>General</c:formatCode>
                <c:ptCount val="5"/>
                <c:pt idx="0">
                  <c:v>42.9</c:v>
                </c:pt>
                <c:pt idx="1">
                  <c:v>28.6</c:v>
                </c:pt>
                <c:pt idx="2">
                  <c:v>20</c:v>
                </c:pt>
                <c:pt idx="3">
                  <c:v>2.9</c:v>
                </c:pt>
                <c:pt idx="4">
                  <c:v>5.7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Group 1</a:t>
            </a:r>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Sheet1!$P$20:$P$24</c:f>
              <c:strCache>
                <c:ptCount val="5"/>
                <c:pt idx="0">
                  <c:v>0-1</c:v>
                </c:pt>
                <c:pt idx="1">
                  <c:v>2 to 5</c:v>
                </c:pt>
                <c:pt idx="2">
                  <c:v>6 to 10</c:v>
                </c:pt>
                <c:pt idx="3">
                  <c:v>11 to 15</c:v>
                </c:pt>
                <c:pt idx="4">
                  <c:v>16-20</c:v>
                </c:pt>
              </c:strCache>
            </c:strRef>
          </c:cat>
          <c:val>
            <c:numRef>
              <c:f>Sheet1!$Q$20:$Q$24</c:f>
              <c:numCache>
                <c:formatCode>General</c:formatCode>
                <c:ptCount val="5"/>
                <c:pt idx="0">
                  <c:v>40</c:v>
                </c:pt>
                <c:pt idx="1">
                  <c:v>20</c:v>
                </c:pt>
                <c:pt idx="2">
                  <c:v>40</c:v>
                </c:pt>
                <c:pt idx="3">
                  <c:v>0</c:v>
                </c:pt>
                <c:pt idx="4">
                  <c:v>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Group 2</a:t>
            </a:r>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Sheet1!$R$20:$R$24</c:f>
              <c:strCache>
                <c:ptCount val="5"/>
                <c:pt idx="0">
                  <c:v>0-1</c:v>
                </c:pt>
                <c:pt idx="1">
                  <c:v>2 to 5</c:v>
                </c:pt>
                <c:pt idx="2">
                  <c:v>6 to 10</c:v>
                </c:pt>
                <c:pt idx="3">
                  <c:v>11 to 15</c:v>
                </c:pt>
                <c:pt idx="4">
                  <c:v>16-20</c:v>
                </c:pt>
              </c:strCache>
            </c:strRef>
          </c:cat>
          <c:val>
            <c:numRef>
              <c:f>Sheet1!$S$20:$S$24</c:f>
              <c:numCache>
                <c:formatCode>General</c:formatCode>
                <c:ptCount val="5"/>
                <c:pt idx="0">
                  <c:v>43.3</c:v>
                </c:pt>
                <c:pt idx="1">
                  <c:v>30</c:v>
                </c:pt>
                <c:pt idx="2">
                  <c:v>16.7</c:v>
                </c:pt>
                <c:pt idx="3">
                  <c:v>3.3</c:v>
                </c:pt>
                <c:pt idx="4">
                  <c:v>6.7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B33E7B-2795-4867-A67A-B4644912215D}" type="datetimeFigureOut">
              <a:rPr lang="en-US" smtClean="0"/>
              <a:t>4/15/2014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BA4CA-4030-4D94-8C76-BBD58A11EF73}" type="slidenum">
              <a:rPr lang="en-US" smtClean="0"/>
              <a:t>‹#›</a:t>
            </a:fld>
            <a:endParaRPr lang="en-US"/>
          </a:p>
        </p:txBody>
      </p:sp>
    </p:spTree>
    <p:extLst>
      <p:ext uri="{BB962C8B-B14F-4D97-AF65-F5344CB8AC3E}">
        <p14:creationId xmlns:p14="http://schemas.microsoft.com/office/powerpoint/2010/main" val="1783274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and thank you for joining me on this presentation where</a:t>
            </a:r>
            <a:r>
              <a:rPr lang="en-US" baseline="0" dirty="0" smtClean="0"/>
              <a:t> we study and explore the motivations and teaching beliefs that our teachers at Berlitz have. For those who are not familiar with Berlitz. Berlitz is an international institution with more than 450 schools around the world, where we teach languages, offer cultural training, business communication among many other services. </a:t>
            </a:r>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a:t>
            </a:fld>
            <a:endParaRPr lang="en-US"/>
          </a:p>
        </p:txBody>
      </p:sp>
    </p:spTree>
    <p:extLst>
      <p:ext uri="{BB962C8B-B14F-4D97-AF65-F5344CB8AC3E}">
        <p14:creationId xmlns:p14="http://schemas.microsoft.com/office/powerpoint/2010/main" val="755257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beliefs that the whole group disagreed the most was  that “if they had to start all over, they would choose teaching again without any hesitation” (60%), which it made sense since only 5 of the participants were part of Group 1, which agreed with this belief 100%. Group 1, disagreed the most with the belief that “the most important role as a teacher is to facilitate learning” (60%). Lastly, Group 2, disagreed that “one of the most important roles as a teacher roles is to foster student's moral growth” (46.7%) and “that one of the most important roles as a teacher is to foster student's emotional growth” (46.7%). </a:t>
            </a:r>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15</a:t>
            </a:fld>
            <a:endParaRPr lang="en-US"/>
          </a:p>
        </p:txBody>
      </p:sp>
    </p:spTree>
    <p:extLst>
      <p:ext uri="{BB962C8B-B14F-4D97-AF65-F5344CB8AC3E}">
        <p14:creationId xmlns:p14="http://schemas.microsoft.com/office/powerpoint/2010/main" val="3147544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Since the surveys were anonymous, the opportunity to select a teacher from each group to be interviewed was not possible. However, from the answers provided in the interviews, I can assume that both instructors were part of Group 2, since neither of them mentioned to have selected teaching as a first career.  Although, it would have been interesting to interview one of the participants form Group 1, it is still important information what was provided by these two teachers since most of the teachers working with Berlitz form part of the Group 2 category.  </a:t>
            </a:r>
          </a:p>
          <a:p>
            <a:r>
              <a:rPr lang="en-US" sz="1200" kern="1200" dirty="0" smtClean="0">
                <a:solidFill>
                  <a:schemeClr val="tx1"/>
                </a:solidFill>
                <a:effectLst/>
                <a:latin typeface="+mn-lt"/>
                <a:ea typeface="+mn-ea"/>
                <a:cs typeface="+mn-cs"/>
              </a:rPr>
              <a:t>As seen on the results obtained by the quantitative study, both teachers main motives for teaching are altruistic, intrinsic and extrinsic. However, the qualitative study shows that the extrinsic motives are higher than the other two. When comparing the three motives, the teachers valued them following these percentages, extrinsic factors, 50%, altruistic factors, 33.1% and intrinsic factors, 16.9%.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One of the teachers responded to the question “What would you say were the factors that influenced you to go into teaching?” this way: </a:t>
            </a:r>
          </a:p>
          <a:p>
            <a:r>
              <a:rPr lang="en-US" sz="1200" kern="1200" dirty="0" smtClean="0">
                <a:solidFill>
                  <a:schemeClr val="tx1"/>
                </a:solidFill>
                <a:effectLst/>
                <a:latin typeface="+mn-lt"/>
                <a:ea typeface="+mn-ea"/>
                <a:cs typeface="+mn-cs"/>
              </a:rPr>
              <a:t>Of course, being very blunt. It was another income also. Of course, and the love for it. I don't know if I would have done it as a full time career. I hear that is very frustrating for some teachers. I know that I would have put all my heart into it. I just love the communication and the satisfaction of knowing that I was reaching out and helping people. </a:t>
            </a: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16</a:t>
            </a:fld>
            <a:endParaRPr lang="en-US"/>
          </a:p>
        </p:txBody>
      </p:sp>
    </p:spTree>
    <p:extLst>
      <p:ext uri="{BB962C8B-B14F-4D97-AF65-F5344CB8AC3E}">
        <p14:creationId xmlns:p14="http://schemas.microsoft.com/office/powerpoint/2010/main" val="31916351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in reference with Berlitz: I share experiences, but I really pull from the students. I let them talk. I think I am really good teacher. I make friends easily with my clients. I am able to keep it professional. I am friendly. I am outgoing. I am compassionated. And I know my English. </a:t>
            </a:r>
          </a:p>
          <a:p>
            <a:r>
              <a:rPr lang="en-US" sz="1200" kern="1200" dirty="0" smtClean="0">
                <a:solidFill>
                  <a:schemeClr val="tx1"/>
                </a:solidFill>
                <a:effectLst/>
                <a:latin typeface="+mn-lt"/>
                <a:ea typeface="+mn-ea"/>
                <a:cs typeface="+mn-cs"/>
              </a:rPr>
              <a:t>Another teacher stated:</a:t>
            </a:r>
          </a:p>
          <a:p>
            <a:r>
              <a:rPr lang="en-US" sz="1200" kern="1200" dirty="0" smtClean="0">
                <a:solidFill>
                  <a:schemeClr val="tx1"/>
                </a:solidFill>
                <a:effectLst/>
                <a:latin typeface="+mn-lt"/>
                <a:ea typeface="+mn-ea"/>
                <a:cs typeface="+mn-cs"/>
              </a:rPr>
              <a:t>Enthusiasm, anything from the heart it is what really counts in any profession. So, characteristics: number one is enthusiasm, second is knowledge, skill to deliver. Maybe, when you enter a room to teach, you want to be already a very giving people because of your job. Communication is another characteristic. The first ingredient is the love for teaching. </a:t>
            </a: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17</a:t>
            </a:fld>
            <a:endParaRPr lang="en-US"/>
          </a:p>
        </p:txBody>
      </p:sp>
    </p:spTree>
    <p:extLst>
      <p:ext uri="{BB962C8B-B14F-4D97-AF65-F5344CB8AC3E}">
        <p14:creationId xmlns:p14="http://schemas.microsoft.com/office/powerpoint/2010/main" val="3033910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Lastly, the question of commitment and the desire to continue teaching with Berlitz was explored with both teachers and they answered that they absolutely wanted to continue teaching. One of them mentioned the following:</a:t>
            </a:r>
          </a:p>
          <a:p>
            <a:r>
              <a:rPr lang="en-US" sz="1200" kern="1200" dirty="0" smtClean="0">
                <a:solidFill>
                  <a:schemeClr val="tx1"/>
                </a:solidFill>
                <a:effectLst/>
                <a:latin typeface="+mn-lt"/>
                <a:ea typeface="+mn-ea"/>
                <a:cs typeface="+mn-cs"/>
              </a:rPr>
              <a:t>Yes. I will still teach. If there is a Berlitz, I will absolutely still teach with Berlitz. I am head over hills about my job. I really am. I won teacher of the year for independence last year. I am always getting great review. And I am making lasting friendships. So, I absolutely will stay with Berlitz.</a:t>
            </a:r>
          </a:p>
          <a:p>
            <a:r>
              <a:rPr lang="en-US" sz="1200" kern="1200" dirty="0" smtClean="0">
                <a:solidFill>
                  <a:schemeClr val="tx1"/>
                </a:solidFill>
                <a:effectLst/>
                <a:latin typeface="+mn-lt"/>
                <a:ea typeface="+mn-ea"/>
                <a:cs typeface="+mn-cs"/>
              </a:rPr>
              <a:t>The other instructor also responded positively:</a:t>
            </a:r>
          </a:p>
          <a:p>
            <a:r>
              <a:rPr lang="en-US" sz="1200" kern="1200" dirty="0" smtClean="0">
                <a:solidFill>
                  <a:schemeClr val="tx1"/>
                </a:solidFill>
                <a:effectLst/>
                <a:latin typeface="+mn-lt"/>
                <a:ea typeface="+mn-ea"/>
                <a:cs typeface="+mn-cs"/>
              </a:rPr>
              <a:t>Oh most definitely, it is something I love to do. I think I am skilled at, so why wouldn’t I? I will be 60 in 10 years. That is scary. I would still love to. Yes. </a:t>
            </a: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18</a:t>
            </a:fld>
            <a:endParaRPr lang="en-US"/>
          </a:p>
        </p:txBody>
      </p:sp>
    </p:spTree>
    <p:extLst>
      <p:ext uri="{BB962C8B-B14F-4D97-AF65-F5344CB8AC3E}">
        <p14:creationId xmlns:p14="http://schemas.microsoft.com/office/powerpoint/2010/main" val="257932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results showed that the instructors anonymously interviewed and the researched presented aligned very closely in terms of the altruistic, intrinsic and extrinsic motivations of the teachers interviewed in the literature and in the survey of this study. The teaching beliefs are also similar in both areas. Furthermore, the phone interviews helped to give personal stories to the results already obtained from the quantitative section of the study.</a:t>
            </a:r>
          </a:p>
          <a:p>
            <a:r>
              <a:rPr lang="en-US" sz="1200" kern="1200" dirty="0" smtClean="0">
                <a:solidFill>
                  <a:schemeClr val="tx1"/>
                </a:solidFill>
                <a:effectLst/>
                <a:latin typeface="+mn-lt"/>
                <a:ea typeface="+mn-ea"/>
                <a:cs typeface="+mn-cs"/>
              </a:rPr>
              <a:t>Although, the results are comparable to the background information of the study, it is important to recognize that Berlitz in the United States have 50 schools, and the number of instructors is large. Therefore, it would be interesting to magnify this study, and allow the rest of the instruction team in the country participate in the survey and possibly in phone interviews as well. Hence, a more appropriate result can be acquired for the team as a whole.</a:t>
            </a:r>
          </a:p>
          <a:p>
            <a:r>
              <a:rPr lang="en-US" sz="1200" kern="1200" dirty="0" smtClean="0">
                <a:solidFill>
                  <a:schemeClr val="tx1"/>
                </a:solidFill>
                <a:effectLst/>
                <a:latin typeface="+mn-lt"/>
                <a:ea typeface="+mn-ea"/>
                <a:cs typeface="+mn-cs"/>
              </a:rPr>
              <a:t>Once the results have been attained for the whole country, the next step will be to research new interview questions and techniques to find instructors that match the motivations and teaching beliefs of those teachers who have been working for Berlitz for several years and have shown quality instruction. Furthermore, this information can also be used for future studies in rewards for teachers and teacher development for long term retention.   </a:t>
            </a: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19</a:t>
            </a:fld>
            <a:endParaRPr lang="en-US"/>
          </a:p>
        </p:txBody>
      </p:sp>
    </p:spTree>
    <p:extLst>
      <p:ext uri="{BB962C8B-B14F-4D97-AF65-F5344CB8AC3E}">
        <p14:creationId xmlns:p14="http://schemas.microsoft.com/office/powerpoint/2010/main" val="19924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a Manager of Instruction at Berlitz, I currently, interview, hire, train and develop instructors. </a:t>
            </a:r>
            <a:r>
              <a:rPr lang="en-US" sz="1200" kern="1200" dirty="0" smtClean="0">
                <a:solidFill>
                  <a:schemeClr val="tx1"/>
                </a:solidFill>
                <a:effectLst/>
                <a:latin typeface="+mn-lt"/>
                <a:ea typeface="+mn-ea"/>
                <a:cs typeface="+mn-cs"/>
              </a:rPr>
              <a:t>Therefore,</a:t>
            </a:r>
            <a:r>
              <a:rPr lang="en-US" sz="1200" kern="1200" baseline="0" dirty="0" smtClean="0">
                <a:solidFill>
                  <a:schemeClr val="tx1"/>
                </a:solidFill>
                <a:effectLst/>
                <a:latin typeface="+mn-lt"/>
                <a:ea typeface="+mn-ea"/>
                <a:cs typeface="+mn-cs"/>
              </a:rPr>
              <a:t> I thought it would be important to run a study where I could find out what are the teachers motivations for teaching. Understand their needs and career goals to find a better way to develop and retain the teachers, and lastly gain a better idea of type of rewards were </a:t>
            </a:r>
            <a:r>
              <a:rPr lang="en-US" sz="1200" kern="1200" baseline="0" dirty="0" err="1" smtClean="0">
                <a:solidFill>
                  <a:schemeClr val="tx1"/>
                </a:solidFill>
                <a:effectLst/>
                <a:latin typeface="+mn-lt"/>
                <a:ea typeface="+mn-ea"/>
                <a:cs typeface="+mn-cs"/>
              </a:rPr>
              <a:t>appropiate</a:t>
            </a:r>
            <a:r>
              <a:rPr lang="en-US" sz="1200" kern="1200" baseline="0" dirty="0" smtClean="0">
                <a:solidFill>
                  <a:schemeClr val="tx1"/>
                </a:solidFill>
                <a:effectLst/>
                <a:latin typeface="+mn-lt"/>
                <a:ea typeface="+mn-ea"/>
                <a:cs typeface="+mn-cs"/>
              </a:rPr>
              <a:t> according to the information received from the teachers.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2</a:t>
            </a:fld>
            <a:endParaRPr lang="en-US"/>
          </a:p>
        </p:txBody>
      </p:sp>
    </p:spTree>
    <p:extLst>
      <p:ext uri="{BB962C8B-B14F-4D97-AF65-F5344CB8AC3E}">
        <p14:creationId xmlns:p14="http://schemas.microsoft.com/office/powerpoint/2010/main" val="3702102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3</a:t>
            </a:fld>
            <a:endParaRPr lang="en-US"/>
          </a:p>
        </p:txBody>
      </p:sp>
    </p:spTree>
    <p:extLst>
      <p:ext uri="{BB962C8B-B14F-4D97-AF65-F5344CB8AC3E}">
        <p14:creationId xmlns:p14="http://schemas.microsoft.com/office/powerpoint/2010/main" val="192052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What specific reasons for continuing teaching were indicated by [the Berlitz teachers surveyed and how do they differed depending on their commitment]?” </a:t>
            </a:r>
            <a:endParaRPr lang="en-US" sz="1200"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studying the intrinsic, extrinsic and altruistic motivations for teaching, the instructors were showed 18 statements. From those, any reasons showed as 4 or higher represented that the teachers found that point important or very important. From all participants’ answers, the most important reason for teaching is that they want to help their students succeed (M=4.8). Since our question is related to staying with Berlitz, we also looked at the answers provided from those teachers who have been working for Berlitz between 11 and 20 years. This last group, show a similar answer to the whole group of 35 participants, but in here there is not deviation. 100% of the teachers with seniority are motivated first of all by the altruistic reason of wanting to help their students succeed.  </a:t>
            </a: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8</a:t>
            </a:fld>
            <a:endParaRPr lang="en-US"/>
          </a:p>
        </p:txBody>
      </p:sp>
    </p:spTree>
    <p:extLst>
      <p:ext uri="{BB962C8B-B14F-4D97-AF65-F5344CB8AC3E}">
        <p14:creationId xmlns:p14="http://schemas.microsoft.com/office/powerpoint/2010/main" val="3194832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least important reason for teaching is coded under the extrinsic reasons. For the whole group, the reasons was “other people influencing them to do this type of work” (M=2.686). This result is also similar for the seniority teachers (M=2); however, this last group also added as the least important reason that “teachers have a respectable status” (M=2). </a:t>
            </a:r>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9</a:t>
            </a:fld>
            <a:endParaRPr lang="en-US"/>
          </a:p>
        </p:txBody>
      </p:sp>
    </p:spTree>
    <p:extLst>
      <p:ext uri="{BB962C8B-B14F-4D97-AF65-F5344CB8AC3E}">
        <p14:creationId xmlns:p14="http://schemas.microsoft.com/office/powerpoint/2010/main" val="4086699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part of the questions for motivation factors, we are also looking at the answers according to the groups we formed depending on the teachers desired to become teachers since childhood.  As we could have foreseen according to the literature presented and the description offered earlier about the reasons for continuing teaching, both groups were still in agreement that the most important reason for teaching is that “they want to help their student’s succeed”, which is, as mentioned earlier, an altruistic reason.  As in the other comparison done for reasoning, the least important motivation was “being influenced by other person.” However, there is a slightly smaller deviation on the answers from Group 2.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terms of differences among both groups, it was observed that Group 2 preferred more than Group 1 “the flexibility” (M=4.43) of the job and that “they can get a job in another country” (M=3.46). On the other hand, Group 1 valued more than Group 2 that “Teaching is a noble profession” (M=4.4) and they “like the activity of classroom teaching” (M= 4.6). This information is summarized in Table 4. </a:t>
            </a: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10</a:t>
            </a:fld>
            <a:endParaRPr lang="en-US"/>
          </a:p>
        </p:txBody>
      </p:sp>
    </p:spTree>
    <p:extLst>
      <p:ext uri="{BB962C8B-B14F-4D97-AF65-F5344CB8AC3E}">
        <p14:creationId xmlns:p14="http://schemas.microsoft.com/office/powerpoint/2010/main" val="333656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What specific beliefs about teaching do [the Berlitz teachers surveyed] hold and how these beliefs differed [depending on their commitment]?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understand what are our teachers’ beliefs in the work of teaching, they were presented with ten items to agree or disagree with the statement. From the whole group, they mostly believed in “looking forward to meeting their student on their first day of class” (93%), that “the most important role as a teacher is to facilitate learning” (93%) and that “students learn best through active participation in cooperative learning activities” (91%). </a:t>
            </a:r>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12</a:t>
            </a:fld>
            <a:endParaRPr lang="en-US"/>
          </a:p>
        </p:txBody>
      </p:sp>
    </p:spTree>
    <p:extLst>
      <p:ext uri="{BB962C8B-B14F-4D97-AF65-F5344CB8AC3E}">
        <p14:creationId xmlns:p14="http://schemas.microsoft.com/office/powerpoint/2010/main" val="4068551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Group 1, mostly believed that “if they had to start all over, they would choose teaching again without any hesitation” (100%), that “one of the most important roles as a teacher is to dispense knowledge” (100%), “foster student's social growth” (100%), “foster student's moral growth” (100%), and that “students learn more from asking questions than from listening to the teacher” (100%). </a:t>
            </a:r>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13</a:t>
            </a:fld>
            <a:endParaRPr lang="en-US"/>
          </a:p>
        </p:txBody>
      </p:sp>
    </p:spTree>
    <p:extLst>
      <p:ext uri="{BB962C8B-B14F-4D97-AF65-F5344CB8AC3E}">
        <p14:creationId xmlns:p14="http://schemas.microsoft.com/office/powerpoint/2010/main" val="2041218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on the results of the whole group, Group 2, mostly believed “looking forward to meeting their student on their first day of class” (96.7%) and that “the most important role as a teacher is to facilitate learning” (96.7%). </a:t>
            </a:r>
          </a:p>
          <a:p>
            <a:endParaRPr lang="en-US" dirty="0"/>
          </a:p>
        </p:txBody>
      </p:sp>
      <p:sp>
        <p:nvSpPr>
          <p:cNvPr id="4" name="Slide Number Placeholder 3"/>
          <p:cNvSpPr>
            <a:spLocks noGrp="1"/>
          </p:cNvSpPr>
          <p:nvPr>
            <p:ph type="sldNum" sz="quarter" idx="10"/>
          </p:nvPr>
        </p:nvSpPr>
        <p:spPr/>
        <p:txBody>
          <a:bodyPr/>
          <a:lstStyle/>
          <a:p>
            <a:fld id="{FE1BA4CA-4030-4D94-8C76-BBD58A11EF73}" type="slidenum">
              <a:rPr lang="en-US" smtClean="0"/>
              <a:t>14</a:t>
            </a:fld>
            <a:endParaRPr lang="en-US"/>
          </a:p>
        </p:txBody>
      </p:sp>
    </p:spTree>
    <p:extLst>
      <p:ext uri="{BB962C8B-B14F-4D97-AF65-F5344CB8AC3E}">
        <p14:creationId xmlns:p14="http://schemas.microsoft.com/office/powerpoint/2010/main" val="212654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0484AE5-28E4-4C74-B029-724A990D3ED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275B89B-9EE1-46F5-B585-4BD42A9F302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84AE5-28E4-4C74-B029-724A990D3ED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B89B-9EE1-46F5-B585-4BD42A9F30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484AE5-28E4-4C74-B029-724A990D3ED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B89B-9EE1-46F5-B585-4BD42A9F30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484AE5-28E4-4C74-B029-724A990D3EDE}" type="datetimeFigureOut">
              <a:rPr lang="en-US" smtClean="0"/>
              <a:t>4/15/2014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B89B-9EE1-46F5-B585-4BD42A9F30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0484AE5-28E4-4C74-B029-724A990D3EDE}" type="datetimeFigureOut">
              <a:rPr lang="en-US" smtClean="0"/>
              <a:t>4/15/2014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5B89B-9EE1-46F5-B585-4BD42A9F302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484AE5-28E4-4C74-B029-724A990D3EDE}"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5B89B-9EE1-46F5-B585-4BD42A9F30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484AE5-28E4-4C74-B029-724A990D3EDE}" type="datetimeFigureOut">
              <a:rPr lang="en-US" smtClean="0"/>
              <a:t>4/15/2014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5B89B-9EE1-46F5-B585-4BD42A9F30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484AE5-28E4-4C74-B029-724A990D3EDE}" type="datetimeFigureOut">
              <a:rPr lang="en-US" smtClean="0"/>
              <a:t>4/15/2014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5B89B-9EE1-46F5-B585-4BD42A9F30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0484AE5-28E4-4C74-B029-724A990D3EDE}" type="datetimeFigureOut">
              <a:rPr lang="en-US" smtClean="0"/>
              <a:t>4/15/2014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5B89B-9EE1-46F5-B585-4BD42A9F30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484AE5-28E4-4C74-B029-724A990D3EDE}" type="datetimeFigureOut">
              <a:rPr lang="en-US" smtClean="0"/>
              <a:t>4/15/2014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5B89B-9EE1-46F5-B585-4BD42A9F302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0484AE5-28E4-4C74-B029-724A990D3EDE}" type="datetimeFigureOut">
              <a:rPr lang="en-US" smtClean="0"/>
              <a:t>4/15/2014</a:t>
            </a:fld>
            <a:endParaRPr lang="en-US"/>
          </a:p>
        </p:txBody>
      </p:sp>
      <p:sp>
        <p:nvSpPr>
          <p:cNvPr id="7" name="Slide Number Placeholder 6"/>
          <p:cNvSpPr>
            <a:spLocks noGrp="1"/>
          </p:cNvSpPr>
          <p:nvPr>
            <p:ph type="sldNum" sz="quarter" idx="12"/>
          </p:nvPr>
        </p:nvSpPr>
        <p:spPr/>
        <p:txBody>
          <a:bodyPr/>
          <a:lstStyle/>
          <a:p>
            <a:fld id="{2275B89B-9EE1-46F5-B585-4BD42A9F302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0484AE5-28E4-4C74-B029-724A990D3EDE}" type="datetimeFigureOut">
              <a:rPr lang="en-US" smtClean="0"/>
              <a:t>4/15/2014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275B89B-9EE1-46F5-B585-4BD42A9F302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mix-method study</a:t>
            </a:r>
            <a:endParaRPr lang="en-US" dirty="0"/>
          </a:p>
        </p:txBody>
      </p:sp>
      <p:sp>
        <p:nvSpPr>
          <p:cNvPr id="2" name="Title 1"/>
          <p:cNvSpPr>
            <a:spLocks noGrp="1"/>
          </p:cNvSpPr>
          <p:nvPr>
            <p:ph type="ctrTitle"/>
          </p:nvPr>
        </p:nvSpPr>
        <p:spPr/>
        <p:txBody>
          <a:bodyPr/>
          <a:lstStyle/>
          <a:p>
            <a:r>
              <a:rPr lang="en-US" sz="2000" dirty="0"/>
              <a:t>Berlitz Teachers Motivations and Teaching Beliefs</a:t>
            </a:r>
            <a:br>
              <a:rPr lang="en-US" sz="2000" dirty="0"/>
            </a:br>
            <a:endParaRPr lang="en-US" sz="2000" dirty="0"/>
          </a:p>
        </p:txBody>
      </p:sp>
    </p:spTree>
    <p:extLst>
      <p:ext uri="{BB962C8B-B14F-4D97-AF65-F5344CB8AC3E}">
        <p14:creationId xmlns:p14="http://schemas.microsoft.com/office/powerpoint/2010/main" val="1768464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0741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8269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algn="ctr"/>
            <a:r>
              <a:rPr lang="en-US" dirty="0" smtClean="0"/>
              <a:t>Agreement</a:t>
            </a:r>
          </a:p>
          <a:p>
            <a:pPr marL="114300" indent="0">
              <a:buNone/>
            </a:pPr>
            <a:r>
              <a:rPr lang="en-US" dirty="0" smtClean="0"/>
              <a:t>Total: </a:t>
            </a:r>
          </a:p>
          <a:p>
            <a:pPr marL="114300" indent="0">
              <a:buNone/>
            </a:pPr>
            <a:endParaRPr lang="en-US" dirty="0" smtClean="0"/>
          </a:p>
          <a:p>
            <a:r>
              <a:rPr lang="en-US" dirty="0">
                <a:solidFill>
                  <a:schemeClr val="tx1"/>
                </a:solidFill>
              </a:rPr>
              <a:t>“looking forward to meeting their student on their first day of class” (93</a:t>
            </a:r>
            <a:r>
              <a:rPr lang="en-US" dirty="0" smtClean="0">
                <a:solidFill>
                  <a:schemeClr val="tx1"/>
                </a:solidFill>
              </a:rPr>
              <a:t>%)</a:t>
            </a:r>
          </a:p>
          <a:p>
            <a:r>
              <a:rPr lang="en-US" dirty="0" smtClean="0">
                <a:solidFill>
                  <a:schemeClr val="tx1"/>
                </a:solidFill>
              </a:rPr>
              <a:t> “</a:t>
            </a:r>
            <a:r>
              <a:rPr lang="en-US" dirty="0">
                <a:solidFill>
                  <a:schemeClr val="tx1"/>
                </a:solidFill>
              </a:rPr>
              <a:t>the most important role as a teacher is to facilitate learning” (93%) </a:t>
            </a:r>
            <a:endParaRPr lang="en-US" dirty="0" smtClean="0">
              <a:solidFill>
                <a:schemeClr val="tx1"/>
              </a:solidFill>
            </a:endParaRPr>
          </a:p>
          <a:p>
            <a:r>
              <a:rPr lang="en-US" dirty="0" smtClean="0">
                <a:solidFill>
                  <a:schemeClr val="tx1"/>
                </a:solidFill>
              </a:rPr>
              <a:t>“</a:t>
            </a:r>
            <a:r>
              <a:rPr lang="en-US" dirty="0">
                <a:solidFill>
                  <a:schemeClr val="tx1"/>
                </a:solidFill>
              </a:rPr>
              <a:t>students learn best through active participation in cooperative learning activities” (91</a:t>
            </a:r>
            <a:r>
              <a:rPr lang="en-US" dirty="0" smtClean="0">
                <a:solidFill>
                  <a:schemeClr val="tx1"/>
                </a:solidFill>
              </a:rPr>
              <a:t>%)</a:t>
            </a:r>
            <a:endParaRPr lang="en-US" dirty="0"/>
          </a:p>
        </p:txBody>
      </p:sp>
    </p:spTree>
    <p:extLst>
      <p:ext uri="{BB962C8B-B14F-4D97-AF65-F5344CB8AC3E}">
        <p14:creationId xmlns:p14="http://schemas.microsoft.com/office/powerpoint/2010/main" val="3663385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lnSpcReduction="10000"/>
          </a:bodyPr>
          <a:lstStyle/>
          <a:p>
            <a:pPr algn="ctr"/>
            <a:r>
              <a:rPr lang="en-US" dirty="0" smtClean="0"/>
              <a:t>Agreement</a:t>
            </a:r>
          </a:p>
          <a:p>
            <a:pPr marL="114300" indent="0">
              <a:buNone/>
            </a:pPr>
            <a:r>
              <a:rPr lang="en-US" dirty="0" smtClean="0"/>
              <a:t>Group 1</a:t>
            </a:r>
          </a:p>
          <a:p>
            <a:pPr marL="114300" indent="0">
              <a:buNone/>
            </a:pPr>
            <a:endParaRPr lang="en-US" dirty="0" smtClean="0"/>
          </a:p>
          <a:p>
            <a:r>
              <a:rPr lang="en-US" dirty="0">
                <a:solidFill>
                  <a:schemeClr val="tx1"/>
                </a:solidFill>
              </a:rPr>
              <a:t>“if they had to start all over, they would choose teaching again without any hesitation” (100</a:t>
            </a:r>
            <a:r>
              <a:rPr lang="en-US" dirty="0" smtClean="0">
                <a:solidFill>
                  <a:schemeClr val="tx1"/>
                </a:solidFill>
              </a:rPr>
              <a:t>%)</a:t>
            </a:r>
          </a:p>
          <a:p>
            <a:r>
              <a:rPr lang="en-US" dirty="0" smtClean="0">
                <a:solidFill>
                  <a:schemeClr val="tx1"/>
                </a:solidFill>
              </a:rPr>
              <a:t>“one </a:t>
            </a:r>
            <a:r>
              <a:rPr lang="en-US" dirty="0">
                <a:solidFill>
                  <a:schemeClr val="tx1"/>
                </a:solidFill>
              </a:rPr>
              <a:t>of the most important roles as a teacher is to dispense knowledge” (100</a:t>
            </a:r>
            <a:r>
              <a:rPr lang="en-US" dirty="0" smtClean="0">
                <a:solidFill>
                  <a:schemeClr val="tx1"/>
                </a:solidFill>
              </a:rPr>
              <a:t>%)</a:t>
            </a:r>
          </a:p>
          <a:p>
            <a:r>
              <a:rPr lang="en-US" dirty="0" smtClean="0">
                <a:solidFill>
                  <a:schemeClr val="tx1"/>
                </a:solidFill>
              </a:rPr>
              <a:t>“</a:t>
            </a:r>
            <a:r>
              <a:rPr lang="en-US" dirty="0">
                <a:solidFill>
                  <a:schemeClr val="tx1"/>
                </a:solidFill>
              </a:rPr>
              <a:t>foster student's social growth” (100</a:t>
            </a:r>
            <a:r>
              <a:rPr lang="en-US" dirty="0" smtClean="0">
                <a:solidFill>
                  <a:schemeClr val="tx1"/>
                </a:solidFill>
              </a:rPr>
              <a:t>%)</a:t>
            </a:r>
          </a:p>
          <a:p>
            <a:r>
              <a:rPr lang="en-US" dirty="0" smtClean="0">
                <a:solidFill>
                  <a:schemeClr val="tx1"/>
                </a:solidFill>
              </a:rPr>
              <a:t>“</a:t>
            </a:r>
            <a:r>
              <a:rPr lang="en-US" dirty="0">
                <a:solidFill>
                  <a:schemeClr val="tx1"/>
                </a:solidFill>
              </a:rPr>
              <a:t>foster student's moral growth” (</a:t>
            </a:r>
            <a:r>
              <a:rPr lang="en-US" dirty="0" smtClean="0">
                <a:solidFill>
                  <a:schemeClr val="tx1"/>
                </a:solidFill>
              </a:rPr>
              <a:t>100%)</a:t>
            </a:r>
          </a:p>
          <a:p>
            <a:r>
              <a:rPr lang="en-US" dirty="0" smtClean="0">
                <a:solidFill>
                  <a:schemeClr val="tx1"/>
                </a:solidFill>
              </a:rPr>
              <a:t>“</a:t>
            </a:r>
            <a:r>
              <a:rPr lang="en-US" dirty="0">
                <a:solidFill>
                  <a:schemeClr val="tx1"/>
                </a:solidFill>
              </a:rPr>
              <a:t>students learn more from asking questions than from listening to the teacher” (100</a:t>
            </a:r>
            <a:r>
              <a:rPr lang="en-US" dirty="0" smtClean="0">
                <a:solidFill>
                  <a:schemeClr val="tx1"/>
                </a:solidFill>
              </a:rPr>
              <a:t>%)</a:t>
            </a:r>
            <a:endParaRPr lang="en-US" dirty="0" smtClean="0"/>
          </a:p>
        </p:txBody>
      </p:sp>
    </p:spTree>
    <p:extLst>
      <p:ext uri="{BB962C8B-B14F-4D97-AF65-F5344CB8AC3E}">
        <p14:creationId xmlns:p14="http://schemas.microsoft.com/office/powerpoint/2010/main" val="3026770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algn="ctr"/>
            <a:r>
              <a:rPr lang="en-US" dirty="0" smtClean="0"/>
              <a:t>Agreement</a:t>
            </a:r>
          </a:p>
          <a:p>
            <a:pPr marL="114300" indent="0">
              <a:buNone/>
            </a:pPr>
            <a:r>
              <a:rPr lang="en-US" dirty="0" smtClean="0"/>
              <a:t>Group 2</a:t>
            </a:r>
          </a:p>
          <a:p>
            <a:pPr marL="114300" indent="0">
              <a:buNone/>
            </a:pPr>
            <a:endParaRPr lang="en-US" dirty="0" smtClean="0"/>
          </a:p>
          <a:p>
            <a:r>
              <a:rPr lang="en-US" dirty="0" smtClean="0">
                <a:solidFill>
                  <a:schemeClr val="tx1"/>
                </a:solidFill>
              </a:rPr>
              <a:t>“</a:t>
            </a:r>
            <a:r>
              <a:rPr lang="en-US" dirty="0">
                <a:solidFill>
                  <a:schemeClr val="tx1"/>
                </a:solidFill>
              </a:rPr>
              <a:t>looking forward to meeting their student on their first day of class” (96.7%) </a:t>
            </a:r>
            <a:endParaRPr lang="en-US" dirty="0" smtClean="0">
              <a:solidFill>
                <a:schemeClr val="tx1"/>
              </a:solidFill>
            </a:endParaRPr>
          </a:p>
          <a:p>
            <a:r>
              <a:rPr lang="en-US" dirty="0" smtClean="0">
                <a:solidFill>
                  <a:schemeClr val="tx1"/>
                </a:solidFill>
              </a:rPr>
              <a:t>“</a:t>
            </a:r>
            <a:r>
              <a:rPr lang="en-US" dirty="0">
                <a:solidFill>
                  <a:schemeClr val="tx1"/>
                </a:solidFill>
              </a:rPr>
              <a:t>the most important role as a teacher is to facilitate learning” (96.7</a:t>
            </a:r>
            <a:r>
              <a:rPr lang="en-US" dirty="0" smtClean="0">
                <a:solidFill>
                  <a:schemeClr val="tx1"/>
                </a:solidFill>
              </a:rPr>
              <a:t>%)</a:t>
            </a:r>
            <a:endParaRPr lang="en-US" dirty="0">
              <a:solidFill>
                <a:schemeClr val="tx1"/>
              </a:solidFill>
            </a:endParaRPr>
          </a:p>
          <a:p>
            <a:pPr marL="114300" indent="0">
              <a:buNone/>
            </a:pPr>
            <a:endParaRPr lang="en-US" dirty="0"/>
          </a:p>
        </p:txBody>
      </p:sp>
    </p:spTree>
    <p:extLst>
      <p:ext uri="{BB962C8B-B14F-4D97-AF65-F5344CB8AC3E}">
        <p14:creationId xmlns:p14="http://schemas.microsoft.com/office/powerpoint/2010/main" val="2039061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752600"/>
            <a:ext cx="8229600" cy="4953000"/>
          </a:xfrm>
        </p:spPr>
        <p:txBody>
          <a:bodyPr>
            <a:normAutofit fontScale="92500" lnSpcReduction="10000"/>
          </a:bodyPr>
          <a:lstStyle/>
          <a:p>
            <a:pPr algn="ctr"/>
            <a:r>
              <a:rPr lang="en-US" dirty="0" smtClean="0"/>
              <a:t>Disagreement</a:t>
            </a:r>
          </a:p>
          <a:p>
            <a:pPr marL="114300" indent="0">
              <a:buNone/>
            </a:pPr>
            <a:r>
              <a:rPr lang="en-US" dirty="0" smtClean="0"/>
              <a:t>Total</a:t>
            </a:r>
          </a:p>
          <a:p>
            <a:r>
              <a:rPr lang="en-US" dirty="0">
                <a:solidFill>
                  <a:schemeClr val="tx1"/>
                </a:solidFill>
              </a:rPr>
              <a:t>“if they had to start all over, they would choose teaching again without any hesitation” (60</a:t>
            </a:r>
            <a:r>
              <a:rPr lang="en-US" dirty="0" smtClean="0">
                <a:solidFill>
                  <a:schemeClr val="tx1"/>
                </a:solidFill>
              </a:rPr>
              <a:t>%)</a:t>
            </a:r>
          </a:p>
          <a:p>
            <a:pPr marL="114300" indent="0">
              <a:buNone/>
            </a:pPr>
            <a:endParaRPr lang="en-US" dirty="0">
              <a:solidFill>
                <a:schemeClr val="tx1"/>
              </a:solidFill>
            </a:endParaRPr>
          </a:p>
          <a:p>
            <a:pPr marL="114300" indent="0">
              <a:buNone/>
            </a:pPr>
            <a:r>
              <a:rPr lang="en-US" dirty="0" smtClean="0">
                <a:solidFill>
                  <a:schemeClr val="tx1"/>
                </a:solidFill>
              </a:rPr>
              <a:t>Group 1</a:t>
            </a:r>
          </a:p>
          <a:p>
            <a:r>
              <a:rPr lang="en-US" dirty="0">
                <a:solidFill>
                  <a:schemeClr val="tx1"/>
                </a:solidFill>
              </a:rPr>
              <a:t>“the most important role as a teacher is to facilitate learning” (60</a:t>
            </a:r>
            <a:r>
              <a:rPr lang="en-US" dirty="0" smtClean="0">
                <a:solidFill>
                  <a:schemeClr val="tx1"/>
                </a:solidFill>
              </a:rPr>
              <a:t>%)</a:t>
            </a:r>
          </a:p>
          <a:p>
            <a:pPr marL="114300" indent="0">
              <a:buNone/>
            </a:pPr>
            <a:endParaRPr lang="en-US" dirty="0">
              <a:solidFill>
                <a:schemeClr val="tx1"/>
              </a:solidFill>
            </a:endParaRPr>
          </a:p>
          <a:p>
            <a:pPr marL="114300" indent="0">
              <a:buNone/>
            </a:pPr>
            <a:r>
              <a:rPr lang="en-US" dirty="0" smtClean="0">
                <a:solidFill>
                  <a:schemeClr val="tx1"/>
                </a:solidFill>
              </a:rPr>
              <a:t>Group 2</a:t>
            </a:r>
          </a:p>
          <a:p>
            <a:r>
              <a:rPr lang="en-US" dirty="0">
                <a:solidFill>
                  <a:schemeClr val="tx1"/>
                </a:solidFill>
              </a:rPr>
              <a:t>“one of the most important roles as a teacher roles is to foster student's moral growth” (46.7%) </a:t>
            </a:r>
            <a:endParaRPr lang="en-US" dirty="0" smtClean="0">
              <a:solidFill>
                <a:schemeClr val="tx1"/>
              </a:solidFill>
            </a:endParaRPr>
          </a:p>
          <a:p>
            <a:r>
              <a:rPr lang="en-US" dirty="0" smtClean="0">
                <a:solidFill>
                  <a:schemeClr val="tx1"/>
                </a:solidFill>
              </a:rPr>
              <a:t>“one </a:t>
            </a:r>
            <a:r>
              <a:rPr lang="en-US" dirty="0">
                <a:solidFill>
                  <a:schemeClr val="tx1"/>
                </a:solidFill>
              </a:rPr>
              <a:t>of the most important roles as a teacher is to foster student's emotional growth” (46.7%). </a:t>
            </a:r>
            <a:endParaRPr lang="en-US" dirty="0"/>
          </a:p>
          <a:p>
            <a:pPr marL="114300" indent="0">
              <a:buNone/>
            </a:pPr>
            <a:endParaRPr lang="en-US" dirty="0" smtClean="0">
              <a:solidFill>
                <a:schemeClr val="tx1"/>
              </a:solidFill>
            </a:endParaRPr>
          </a:p>
          <a:p>
            <a:pPr marL="114300" indent="0">
              <a:buNone/>
            </a:pPr>
            <a:endParaRPr lang="en-US" dirty="0" smtClean="0"/>
          </a:p>
          <a:p>
            <a:pPr marL="114300" indent="0">
              <a:buNone/>
            </a:pPr>
            <a:endParaRPr lang="en-US" dirty="0"/>
          </a:p>
        </p:txBody>
      </p:sp>
    </p:spTree>
    <p:extLst>
      <p:ext uri="{BB962C8B-B14F-4D97-AF65-F5344CB8AC3E}">
        <p14:creationId xmlns:p14="http://schemas.microsoft.com/office/powerpoint/2010/main" val="41947180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4"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24252" t="25636" r="24811" b="10147"/>
          <a:stretch/>
        </p:blipFill>
        <p:spPr bwMode="auto">
          <a:xfrm>
            <a:off x="1066800" y="3276600"/>
            <a:ext cx="2795182"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09600" y="1981200"/>
            <a:ext cx="7772400" cy="369332"/>
          </a:xfrm>
          <a:prstGeom prst="rect">
            <a:avLst/>
          </a:prstGeom>
          <a:noFill/>
        </p:spPr>
        <p:txBody>
          <a:bodyPr wrap="square" rtlCol="0">
            <a:spAutoFit/>
          </a:bodyPr>
          <a:lstStyle/>
          <a:p>
            <a:r>
              <a:rPr lang="en-US" dirty="0" smtClean="0"/>
              <a:t>The 2 teachers interviewed were part of the Group 2 category.</a:t>
            </a:r>
            <a:endParaRPr lang="en-US" dirty="0"/>
          </a:p>
        </p:txBody>
      </p:sp>
      <p:sp>
        <p:nvSpPr>
          <p:cNvPr id="7" name="TextBox 6"/>
          <p:cNvSpPr txBox="1"/>
          <p:nvPr/>
        </p:nvSpPr>
        <p:spPr>
          <a:xfrm>
            <a:off x="4495800" y="2895600"/>
            <a:ext cx="4267200" cy="3139321"/>
          </a:xfrm>
          <a:prstGeom prst="rect">
            <a:avLst/>
          </a:prstGeom>
          <a:noFill/>
        </p:spPr>
        <p:txBody>
          <a:bodyPr wrap="square" rtlCol="0">
            <a:spAutoFit/>
          </a:bodyPr>
          <a:lstStyle/>
          <a:p>
            <a:r>
              <a:rPr lang="en-US" dirty="0" smtClean="0"/>
              <a:t>“Of </a:t>
            </a:r>
            <a:r>
              <a:rPr lang="en-US" dirty="0"/>
              <a:t>course, being very blunt. It was another income also. Of course, and the love for it. I don't know if I would have done it as a full time career. I hear that is very frustrating for some teachers. I know that I would have put all my heart into it. I just love the communication and the satisfaction of knowing that I was reaching out and helping people. </a:t>
            </a:r>
            <a:r>
              <a:rPr lang="en-US" dirty="0" smtClean="0"/>
              <a:t>”</a:t>
            </a:r>
            <a:endParaRPr lang="en-US" dirty="0"/>
          </a:p>
          <a:p>
            <a:endParaRPr lang="en-US" dirty="0"/>
          </a:p>
        </p:txBody>
      </p:sp>
    </p:spTree>
    <p:extLst>
      <p:ext uri="{BB962C8B-B14F-4D97-AF65-F5344CB8AC3E}">
        <p14:creationId xmlns:p14="http://schemas.microsoft.com/office/powerpoint/2010/main" val="3539011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A good teacher  should:</a:t>
            </a:r>
          </a:p>
          <a:p>
            <a:endParaRPr lang="en-US" dirty="0"/>
          </a:p>
          <a:p>
            <a:pPr marL="114300" indent="0">
              <a:buNone/>
            </a:pPr>
            <a:r>
              <a:rPr lang="en-US" dirty="0" smtClean="0"/>
              <a:t>“This </a:t>
            </a:r>
            <a:r>
              <a:rPr lang="en-US" dirty="0"/>
              <a:t>is in reference with Berlitz: I share experiences, but I really pull from the students. I let them talk. I think I am really good teacher. I make friends easily with my clients. I am able to keep it professional. I am friendly. I am outgoing. I am compassionated. And I know my English. </a:t>
            </a:r>
            <a:r>
              <a:rPr lang="en-US" dirty="0" smtClean="0"/>
              <a:t>”</a:t>
            </a:r>
            <a:endParaRPr lang="en-US" dirty="0"/>
          </a:p>
          <a:p>
            <a:endParaRPr lang="en-US" dirty="0"/>
          </a:p>
        </p:txBody>
      </p:sp>
    </p:spTree>
    <p:extLst>
      <p:ext uri="{BB962C8B-B14F-4D97-AF65-F5344CB8AC3E}">
        <p14:creationId xmlns:p14="http://schemas.microsoft.com/office/powerpoint/2010/main" val="29577461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Commitment:</a:t>
            </a:r>
          </a:p>
          <a:p>
            <a:endParaRPr lang="en-US" dirty="0"/>
          </a:p>
          <a:p>
            <a:pPr marL="114300" indent="0">
              <a:buNone/>
            </a:pPr>
            <a:r>
              <a:rPr lang="en-US" dirty="0" smtClean="0"/>
              <a:t>“Yes</a:t>
            </a:r>
            <a:r>
              <a:rPr lang="en-US" dirty="0"/>
              <a:t>. I will still teach. If there is a Berlitz, I will absolutely still teach with Berlitz. I am head over hills about my job. I really am. I won teacher of the year for independence last year. I am always getting great review. And I am making lasting friendships. So, I absolutely will stay with Berlitz</a:t>
            </a:r>
            <a:r>
              <a:rPr lang="en-US" dirty="0" smtClean="0"/>
              <a:t>.”</a:t>
            </a:r>
            <a:endParaRPr lang="en-US" dirty="0"/>
          </a:p>
          <a:p>
            <a:pPr marL="114300" indent="0">
              <a:buNone/>
            </a:pPr>
            <a:endParaRPr lang="en-US" dirty="0"/>
          </a:p>
        </p:txBody>
      </p:sp>
    </p:spTree>
    <p:extLst>
      <p:ext uri="{BB962C8B-B14F-4D97-AF65-F5344CB8AC3E}">
        <p14:creationId xmlns:p14="http://schemas.microsoft.com/office/powerpoint/2010/main" val="3496690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752600"/>
            <a:ext cx="8229600" cy="4876800"/>
          </a:xfrm>
        </p:spPr>
        <p:txBody>
          <a:bodyPr>
            <a:normAutofit fontScale="92500" lnSpcReduction="20000"/>
          </a:bodyPr>
          <a:lstStyle/>
          <a:p>
            <a:r>
              <a:rPr lang="en-US" dirty="0" smtClean="0"/>
              <a:t>The results from the survey and the interviews are closely related to the information obtained on the literature review.</a:t>
            </a:r>
          </a:p>
          <a:p>
            <a:endParaRPr lang="en-US" dirty="0" smtClean="0"/>
          </a:p>
          <a:p>
            <a:r>
              <a:rPr lang="en-US" dirty="0">
                <a:solidFill>
                  <a:schemeClr val="tx1"/>
                </a:solidFill>
              </a:rPr>
              <a:t>I</a:t>
            </a:r>
            <a:r>
              <a:rPr lang="en-US" dirty="0" smtClean="0">
                <a:solidFill>
                  <a:schemeClr val="tx1"/>
                </a:solidFill>
              </a:rPr>
              <a:t>t </a:t>
            </a:r>
            <a:r>
              <a:rPr lang="en-US" dirty="0">
                <a:solidFill>
                  <a:schemeClr val="tx1"/>
                </a:solidFill>
              </a:rPr>
              <a:t>would be interesting to magnify this study, and allow the rest of the instruction team in the country participate in the survey and possibly in phone interviews as well. Hence, a more appropriate result can be acquired for the team as a </a:t>
            </a:r>
            <a:r>
              <a:rPr lang="en-US" dirty="0" smtClean="0">
                <a:solidFill>
                  <a:schemeClr val="tx1"/>
                </a:solidFill>
              </a:rPr>
              <a:t>whole.</a:t>
            </a:r>
          </a:p>
          <a:p>
            <a:endParaRPr lang="en-US" dirty="0" smtClean="0">
              <a:solidFill>
                <a:schemeClr val="tx1"/>
              </a:solidFill>
            </a:endParaRPr>
          </a:p>
          <a:p>
            <a:r>
              <a:rPr lang="en-US" dirty="0" smtClean="0">
                <a:solidFill>
                  <a:schemeClr val="tx1"/>
                </a:solidFill>
              </a:rPr>
              <a:t>The </a:t>
            </a:r>
            <a:r>
              <a:rPr lang="en-US" dirty="0">
                <a:solidFill>
                  <a:schemeClr val="tx1"/>
                </a:solidFill>
              </a:rPr>
              <a:t>next step will be to research new interview questions and techniques to find instructors that match the motivations and teaching beliefs of those teachers who have been working for Berlitz for several years and have shown quality instruction. </a:t>
            </a:r>
            <a:endParaRPr lang="en-US" dirty="0" smtClean="0">
              <a:solidFill>
                <a:schemeClr val="tx1"/>
              </a:solidFill>
            </a:endParaRPr>
          </a:p>
          <a:p>
            <a:endParaRPr lang="en-US" dirty="0"/>
          </a:p>
        </p:txBody>
      </p:sp>
    </p:spTree>
    <p:extLst>
      <p:ext uri="{BB962C8B-B14F-4D97-AF65-F5344CB8AC3E}">
        <p14:creationId xmlns:p14="http://schemas.microsoft.com/office/powerpoint/2010/main" val="3166445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a:t>
            </a:r>
            <a:endParaRPr lang="en-US" dirty="0"/>
          </a:p>
        </p:txBody>
      </p:sp>
      <p:sp>
        <p:nvSpPr>
          <p:cNvPr id="3" name="Content Placeholder 2"/>
          <p:cNvSpPr>
            <a:spLocks noGrp="1"/>
          </p:cNvSpPr>
          <p:nvPr>
            <p:ph idx="1"/>
          </p:nvPr>
        </p:nvSpPr>
        <p:spPr/>
        <p:txBody>
          <a:bodyPr>
            <a:normAutofit/>
          </a:bodyPr>
          <a:lstStyle/>
          <a:p>
            <a:pPr marL="571500" indent="-457200">
              <a:buAutoNum type="arabicPeriod"/>
            </a:pPr>
            <a:endParaRPr lang="en-US" sz="2800" dirty="0"/>
          </a:p>
          <a:p>
            <a:pPr marL="571500" indent="-457200">
              <a:buAutoNum type="arabicPeriod"/>
            </a:pPr>
            <a:r>
              <a:rPr lang="en-US" sz="2800" dirty="0" smtClean="0"/>
              <a:t>Managers have the need to understand their teacher’s motivations for teaching.</a:t>
            </a:r>
          </a:p>
          <a:p>
            <a:pPr marL="571500" indent="-457200">
              <a:buAutoNum type="arabicPeriod"/>
            </a:pPr>
            <a:r>
              <a:rPr lang="en-US" sz="2800" dirty="0" smtClean="0"/>
              <a:t>The development and retention of the teachers start with the understanding of the employees needs and career goals.</a:t>
            </a:r>
          </a:p>
          <a:p>
            <a:pPr marL="571500" indent="-457200">
              <a:buAutoNum type="arabicPeriod"/>
            </a:pPr>
            <a:r>
              <a:rPr lang="en-US" sz="2800" dirty="0" smtClean="0"/>
              <a:t>Rewards play a big part in retention.</a:t>
            </a:r>
            <a:endParaRPr lang="en-US" sz="2800" dirty="0"/>
          </a:p>
        </p:txBody>
      </p:sp>
    </p:spTree>
    <p:extLst>
      <p:ext uri="{BB962C8B-B14F-4D97-AF65-F5344CB8AC3E}">
        <p14:creationId xmlns:p14="http://schemas.microsoft.com/office/powerpoint/2010/main" val="3319220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pPr lvl="0"/>
            <a:r>
              <a:rPr lang="en-US" dirty="0"/>
              <a:t>What specific reasons for continuing teaching were indicated by [the Berlitz teachers surveyed and how do they differed depending on their commitment]?” </a:t>
            </a:r>
            <a:endParaRPr lang="en-US" dirty="0" smtClean="0"/>
          </a:p>
          <a:p>
            <a:pPr lvl="0"/>
            <a:endParaRPr lang="en-US" dirty="0"/>
          </a:p>
          <a:p>
            <a:pPr lvl="0"/>
            <a:r>
              <a:rPr lang="en-US" dirty="0"/>
              <a:t>What specific beliefs about teaching do [the Berlitz teachers surveyed] hold and how these beliefs differed [depending on their commitment]? </a:t>
            </a:r>
            <a:endParaRPr lang="en-US" dirty="0" smtClean="0"/>
          </a:p>
          <a:p>
            <a:pPr lvl="0"/>
            <a:endParaRPr lang="en-US" dirty="0" smtClean="0"/>
          </a:p>
          <a:p>
            <a:pPr marL="114300" lvl="0" indent="0">
              <a:buNone/>
            </a:pPr>
            <a:r>
              <a:rPr lang="en-US" dirty="0" smtClean="0"/>
              <a:t>Thomson </a:t>
            </a:r>
            <a:r>
              <a:rPr lang="en-US" dirty="0"/>
              <a:t>and Turner (2013) and Thomson, Turner, and </a:t>
            </a:r>
            <a:r>
              <a:rPr lang="en-US" dirty="0" err="1"/>
              <a:t>Nietfeld</a:t>
            </a:r>
            <a:r>
              <a:rPr lang="en-US" dirty="0"/>
              <a:t> (2012)</a:t>
            </a:r>
          </a:p>
          <a:p>
            <a:endParaRPr lang="en-US" dirty="0"/>
          </a:p>
        </p:txBody>
      </p:sp>
    </p:spTree>
    <p:extLst>
      <p:ext uri="{BB962C8B-B14F-4D97-AF65-F5344CB8AC3E}">
        <p14:creationId xmlns:p14="http://schemas.microsoft.com/office/powerpoint/2010/main" val="81622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p:txBody>
          <a:bodyPr/>
          <a:lstStyle/>
          <a:p>
            <a:r>
              <a:rPr lang="en-US" dirty="0" smtClean="0"/>
              <a:t>Participants</a:t>
            </a:r>
          </a:p>
          <a:p>
            <a:r>
              <a:rPr lang="en-US" i="1" dirty="0"/>
              <a:t>Data Sources and </a:t>
            </a:r>
            <a:r>
              <a:rPr lang="en-US" i="1" dirty="0" smtClean="0"/>
              <a:t>Procedure</a:t>
            </a:r>
          </a:p>
          <a:p>
            <a:endParaRPr lang="en-US" i="1" dirty="0"/>
          </a:p>
          <a:p>
            <a:r>
              <a:rPr lang="en-US" i="1" dirty="0" smtClean="0"/>
              <a:t>Group 1</a:t>
            </a:r>
          </a:p>
          <a:p>
            <a:r>
              <a:rPr lang="en-US" i="1" dirty="0" smtClean="0"/>
              <a:t>Group 2</a:t>
            </a:r>
            <a:endParaRPr lang="en-US" dirty="0"/>
          </a:p>
          <a:p>
            <a:pPr marL="114300" indent="0">
              <a:buNone/>
            </a:pPr>
            <a:endParaRPr lang="en-US" dirty="0"/>
          </a:p>
        </p:txBody>
      </p:sp>
    </p:spTree>
    <p:extLst>
      <p:ext uri="{BB962C8B-B14F-4D97-AF65-F5344CB8AC3E}">
        <p14:creationId xmlns:p14="http://schemas.microsoft.com/office/powerpoint/2010/main" val="4079121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i="1" dirty="0" smtClean="0"/>
              <a:t>Demographics: Gender</a:t>
            </a:r>
          </a:p>
          <a:p>
            <a:endParaRPr lang="en-US" dirty="0"/>
          </a:p>
          <a:p>
            <a:pPr marL="114300" indent="0">
              <a:buNone/>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2033994577"/>
              </p:ext>
            </p:extLst>
          </p:nvPr>
        </p:nvGraphicFramePr>
        <p:xfrm>
          <a:off x="-762000" y="2590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1879604874"/>
              </p:ext>
            </p:extLst>
          </p:nvPr>
        </p:nvGraphicFramePr>
        <p:xfrm>
          <a:off x="2438400" y="2590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863033707"/>
              </p:ext>
            </p:extLst>
          </p:nvPr>
        </p:nvGraphicFramePr>
        <p:xfrm>
          <a:off x="5562600" y="25146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78255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Demographic: Age</a:t>
            </a:r>
          </a:p>
          <a:p>
            <a:pPr marL="114300" indent="0">
              <a:buNone/>
            </a:pP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461675162"/>
              </p:ext>
            </p:extLst>
          </p:nvPr>
        </p:nvGraphicFramePr>
        <p:xfrm>
          <a:off x="32657" y="2590800"/>
          <a:ext cx="27432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465264178"/>
              </p:ext>
            </p:extLst>
          </p:nvPr>
        </p:nvGraphicFramePr>
        <p:xfrm>
          <a:off x="5867400" y="2590800"/>
          <a:ext cx="27432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2399177776"/>
              </p:ext>
            </p:extLst>
          </p:nvPr>
        </p:nvGraphicFramePr>
        <p:xfrm>
          <a:off x="2895600" y="2590800"/>
          <a:ext cx="27432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00418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9460389"/>
              </p:ext>
            </p:extLst>
          </p:nvPr>
        </p:nvGraphicFramePr>
        <p:xfrm>
          <a:off x="-32657" y="4082143"/>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264115323"/>
              </p:ext>
            </p:extLst>
          </p:nvPr>
        </p:nvGraphicFramePr>
        <p:xfrm>
          <a:off x="2362200" y="182880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822388766"/>
              </p:ext>
            </p:extLst>
          </p:nvPr>
        </p:nvGraphicFramePr>
        <p:xfrm>
          <a:off x="5181600" y="4114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609600" y="1828800"/>
            <a:ext cx="8382000" cy="369332"/>
          </a:xfrm>
          <a:prstGeom prst="rect">
            <a:avLst/>
          </a:prstGeom>
          <a:noFill/>
        </p:spPr>
        <p:txBody>
          <a:bodyPr wrap="square" rtlCol="0">
            <a:spAutoFit/>
          </a:bodyPr>
          <a:lstStyle/>
          <a:p>
            <a:r>
              <a:rPr lang="en-US" dirty="0" smtClean="0"/>
              <a:t>Years worked at Berlitz</a:t>
            </a:r>
            <a:endParaRPr lang="en-US" dirty="0"/>
          </a:p>
        </p:txBody>
      </p:sp>
    </p:spTree>
    <p:extLst>
      <p:ext uri="{BB962C8B-B14F-4D97-AF65-F5344CB8AC3E}">
        <p14:creationId xmlns:p14="http://schemas.microsoft.com/office/powerpoint/2010/main" val="2473338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3969564367"/>
              </p:ext>
            </p:extLst>
          </p:nvPr>
        </p:nvGraphicFramePr>
        <p:xfrm>
          <a:off x="5257800" y="2590800"/>
          <a:ext cx="3657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2897097890"/>
              </p:ext>
            </p:extLst>
          </p:nvPr>
        </p:nvGraphicFramePr>
        <p:xfrm>
          <a:off x="381000" y="2590800"/>
          <a:ext cx="36576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73648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755673"/>
              </p:ext>
            </p:extLst>
          </p:nvPr>
        </p:nvGraphicFramePr>
        <p:xfrm>
          <a:off x="533400" y="1905000"/>
          <a:ext cx="3657600" cy="457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933030396"/>
              </p:ext>
            </p:extLst>
          </p:nvPr>
        </p:nvGraphicFramePr>
        <p:xfrm>
          <a:off x="4953000" y="1981200"/>
          <a:ext cx="3657600" cy="4572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938520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2366</TotalTime>
  <Words>2423</Words>
  <Application>Microsoft Office PowerPoint</Application>
  <PresentationFormat>On-screen Show (4:3)</PresentationFormat>
  <Paragraphs>136</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Berlitz Teachers Motivations and Teaching Beliefs </vt:lpstr>
      <vt:lpstr>Reasons</vt:lpstr>
      <vt:lpstr>Research questions</vt:lpstr>
      <vt:lpstr>method</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results</vt:lpstr>
      <vt:lpstr>discussion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Berlitz Teachers Motivations and Teaching Beliefs </dc:title>
  <dc:creator>Maricel</dc:creator>
  <cp:lastModifiedBy>Maricel</cp:lastModifiedBy>
  <cp:revision>17</cp:revision>
  <dcterms:created xsi:type="dcterms:W3CDTF">2014-04-14T12:33:22Z</dcterms:created>
  <dcterms:modified xsi:type="dcterms:W3CDTF">2014-04-17T01:24:36Z</dcterms:modified>
</cp:coreProperties>
</file>